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4"/>
  </p:sldMasterIdLst>
  <p:notesMasterIdLst>
    <p:notesMasterId r:id="rId58"/>
  </p:notesMasterIdLst>
  <p:sldIdLst>
    <p:sldId id="463" r:id="rId5"/>
    <p:sldId id="465" r:id="rId6"/>
    <p:sldId id="464" r:id="rId7"/>
    <p:sldId id="543" r:id="rId8"/>
    <p:sldId id="476" r:id="rId9"/>
    <p:sldId id="544" r:id="rId10"/>
    <p:sldId id="545" r:id="rId11"/>
    <p:sldId id="546" r:id="rId12"/>
    <p:sldId id="551" r:id="rId13"/>
    <p:sldId id="552" r:id="rId14"/>
    <p:sldId id="550" r:id="rId15"/>
    <p:sldId id="554" r:id="rId16"/>
    <p:sldId id="555" r:id="rId17"/>
    <p:sldId id="556" r:id="rId18"/>
    <p:sldId id="562" r:id="rId19"/>
    <p:sldId id="563" r:id="rId20"/>
    <p:sldId id="564" r:id="rId21"/>
    <p:sldId id="565" r:id="rId22"/>
    <p:sldId id="566" r:id="rId23"/>
    <p:sldId id="583" r:id="rId24"/>
    <p:sldId id="584" r:id="rId25"/>
    <p:sldId id="585" r:id="rId26"/>
    <p:sldId id="586" r:id="rId27"/>
    <p:sldId id="574" r:id="rId28"/>
    <p:sldId id="575" r:id="rId29"/>
    <p:sldId id="576" r:id="rId30"/>
    <p:sldId id="577" r:id="rId31"/>
    <p:sldId id="578" r:id="rId32"/>
    <p:sldId id="579" r:id="rId33"/>
    <p:sldId id="580" r:id="rId34"/>
    <p:sldId id="581" r:id="rId35"/>
    <p:sldId id="582" r:id="rId36"/>
    <p:sldId id="587" r:id="rId37"/>
    <p:sldId id="588" r:id="rId38"/>
    <p:sldId id="589" r:id="rId39"/>
    <p:sldId id="590" r:id="rId40"/>
    <p:sldId id="591" r:id="rId41"/>
    <p:sldId id="569" r:id="rId42"/>
    <p:sldId id="570" r:id="rId43"/>
    <p:sldId id="571" r:id="rId44"/>
    <p:sldId id="572" r:id="rId45"/>
    <p:sldId id="573" r:id="rId46"/>
    <p:sldId id="567" r:id="rId47"/>
    <p:sldId id="568" r:id="rId48"/>
    <p:sldId id="593" r:id="rId49"/>
    <p:sldId id="594" r:id="rId50"/>
    <p:sldId id="595" r:id="rId51"/>
    <p:sldId id="596" r:id="rId52"/>
    <p:sldId id="597" r:id="rId53"/>
    <p:sldId id="598" r:id="rId54"/>
    <p:sldId id="599" r:id="rId55"/>
    <p:sldId id="600" r:id="rId56"/>
    <p:sldId id="445" r:id="rId57"/>
  </p:sldIdLst>
  <p:sldSz cx="9144000" cy="5143500" type="screen16x9"/>
  <p:notesSz cx="6858000" cy="9144000"/>
  <p:embeddedFontLst>
    <p:embeddedFont>
      <p:font typeface="Reem Kufi" panose="020B0604020202020204"/>
      <p:regular r:id="rId59"/>
    </p:embeddedFont>
    <p:embeddedFont>
      <p:font typeface="Lato" panose="020B0604020202020204" charset="0"/>
      <p:regular r:id="rId60"/>
      <p:bold r:id="rId61"/>
      <p:italic r:id="rId62"/>
      <p:boldItalic r:id="rId63"/>
    </p:embeddedFont>
    <p:embeddedFont>
      <p:font typeface="Montserrat ExtraBold" panose="020B0604020202020204" charset="0"/>
      <p:bold r:id="rId64"/>
      <p:boldItalic r:id="rId65"/>
    </p:embeddedFont>
    <p:embeddedFont>
      <p:font typeface="Montserrat" panose="020B0604020202020204" charset="0"/>
      <p:regular r:id="rId66"/>
      <p:bold r:id="rId67"/>
      <p:italic r:id="rId68"/>
      <p:boldItalic r:id="rId69"/>
    </p:embeddedFont>
    <p:embeddedFont>
      <p:font typeface="Poppins" panose="020B0604020202020204" charset="0"/>
      <p:regular r:id="rId70"/>
      <p:bold r:id="rId71"/>
      <p:italic r:id="rId72"/>
      <p:boldItalic r:id="rId73"/>
    </p:embeddedFont>
    <p:embeddedFont>
      <p:font typeface="Calibri" panose="020F0502020204030204" pitchFamily="34" charset="0"/>
      <p:regular r:id="rId74"/>
      <p:bold r:id="rId75"/>
      <p:italic r:id="rId76"/>
      <p:boldItalic r:id="rId77"/>
    </p:embeddedFont>
    <p:embeddedFont>
      <p:font typeface="Source Sans Pro" panose="020B060402020202020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A70596-F775-4ADC-8D03-B4C62E138D36}">
  <a:tblStyle styleId="{25A70596-F775-4ADC-8D03-B4C62E138D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94" autoAdjust="0"/>
    <p:restoredTop sz="88790" autoAdjust="0"/>
  </p:normalViewPr>
  <p:slideViewPr>
    <p:cSldViewPr snapToGrid="0">
      <p:cViewPr varScale="1">
        <p:scale>
          <a:sx n="81" d="100"/>
          <a:sy n="81" d="100"/>
        </p:scale>
        <p:origin x="810" y="84"/>
      </p:cViewPr>
      <p:guideLst>
        <p:guide orient="horz" pos="1620"/>
        <p:guide pos="2880"/>
      </p:guideLst>
    </p:cSldViewPr>
  </p:slideViewPr>
  <p:notesTextViewPr>
    <p:cViewPr>
      <p:scale>
        <a:sx n="3" d="2"/>
        <a:sy n="3" d="2"/>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5.fntdata"/><Relationship Id="rId68" Type="http://schemas.openxmlformats.org/officeDocument/2006/relationships/font" Target="fonts/font10.fntdata"/><Relationship Id="rId76" Type="http://schemas.openxmlformats.org/officeDocument/2006/relationships/font" Target="fonts/font18.fntdata"/><Relationship Id="rId8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13.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1.xml"/><Relationship Id="rId61" Type="http://schemas.openxmlformats.org/officeDocument/2006/relationships/font" Target="fonts/font3.fntdata"/><Relationship Id="rId82" Type="http://schemas.openxmlformats.org/officeDocument/2006/relationships/presProps" Target="presProps.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9C4EE6-F7B2-464F-A702-3D00B5893E3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2FBAF76-7988-3141-BAE7-8240D87F6131}">
      <dgm:prSet/>
      <dgm:spPr/>
      <dgm:t>
        <a:bodyPr/>
        <a:lstStyle/>
        <a:p>
          <a:pPr rtl="0"/>
          <a:r>
            <a:rPr lang="en-US" dirty="0" smtClean="0">
              <a:solidFill>
                <a:schemeClr val="bg1"/>
              </a:solidFill>
            </a:rPr>
            <a:t>Use </a:t>
          </a:r>
          <a:r>
            <a:rPr lang="en-US" b="1" dirty="0" smtClean="0">
              <a:solidFill>
                <a:schemeClr val="bg1"/>
              </a:solidFill>
            </a:rPr>
            <a:t>Python</a:t>
          </a:r>
          <a:r>
            <a:rPr lang="en-US" dirty="0" smtClean="0">
              <a:solidFill>
                <a:schemeClr val="bg1"/>
              </a:solidFill>
            </a:rPr>
            <a:t> for Machine Learning</a:t>
          </a:r>
          <a:endParaRPr lang="en-US" b="1" dirty="0">
            <a:solidFill>
              <a:schemeClr val="bg1"/>
            </a:solidFill>
          </a:endParaRPr>
        </a:p>
      </dgm:t>
    </dgm:pt>
    <dgm:pt modelId="{CBBFFCC4-8918-9D49-8471-09E6FB863364}" type="parTrans" cxnId="{5ADF385B-78C2-6241-9CE6-B74215248856}">
      <dgm:prSet/>
      <dgm:spPr/>
      <dgm:t>
        <a:bodyPr/>
        <a:lstStyle/>
        <a:p>
          <a:endParaRPr lang="en-US"/>
        </a:p>
      </dgm:t>
    </dgm:pt>
    <dgm:pt modelId="{3E234B93-7689-6948-A71B-E8F2F07BE81B}" type="sibTrans" cxnId="{5ADF385B-78C2-6241-9CE6-B74215248856}">
      <dgm:prSet/>
      <dgm:spPr/>
      <dgm:t>
        <a:bodyPr/>
        <a:lstStyle/>
        <a:p>
          <a:endParaRPr lang="en-US"/>
        </a:p>
      </dgm:t>
    </dgm:pt>
    <dgm:pt modelId="{58734AB0-35C7-BA40-B632-ABE847E6FAD7}">
      <dgm:prSet phldrT="[Text]"/>
      <dgm:spPr/>
      <dgm:t>
        <a:bodyPr/>
        <a:lstStyle/>
        <a:p>
          <a:r>
            <a:rPr lang="en-US" b="1" dirty="0" smtClean="0">
              <a:solidFill>
                <a:srgbClr val="FFFF00"/>
              </a:solidFill>
            </a:rPr>
            <a:t>DATA ANALYSIS………3Lec-1Pro</a:t>
          </a:r>
          <a:endParaRPr lang="en-US" b="1" dirty="0">
            <a:solidFill>
              <a:srgbClr val="FFFF00"/>
            </a:solidFill>
          </a:endParaRPr>
        </a:p>
      </dgm:t>
    </dgm:pt>
    <dgm:pt modelId="{C80AE2DF-2AEE-E646-8026-6D75AB7FF9CF}" type="parTrans" cxnId="{F5F0BC8B-CB17-5D48-9784-2E4961A6D219}">
      <dgm:prSet/>
      <dgm:spPr/>
      <dgm:t>
        <a:bodyPr/>
        <a:lstStyle/>
        <a:p>
          <a:endParaRPr lang="en-US"/>
        </a:p>
      </dgm:t>
    </dgm:pt>
    <dgm:pt modelId="{FB194D3D-5850-F940-A183-FE4A5C525DC4}" type="sibTrans" cxnId="{F5F0BC8B-CB17-5D48-9784-2E4961A6D219}">
      <dgm:prSet/>
      <dgm:spPr/>
      <dgm:t>
        <a:bodyPr/>
        <a:lstStyle/>
        <a:p>
          <a:endParaRPr lang="en-US"/>
        </a:p>
      </dgm:t>
    </dgm:pt>
    <dgm:pt modelId="{F97C725E-A7F7-41A7-A9C4-C35BCDE05DD2}">
      <dgm:prSet/>
      <dgm:spPr/>
      <dgm:t>
        <a:bodyPr/>
        <a:lstStyle/>
        <a:p>
          <a:r>
            <a:rPr lang="en-US" dirty="0" smtClean="0">
              <a:solidFill>
                <a:schemeClr val="bg1"/>
              </a:solidFill>
            </a:rPr>
            <a:t>Basics of </a:t>
          </a:r>
          <a:r>
            <a:rPr lang="en-US" b="1" dirty="0" smtClean="0">
              <a:solidFill>
                <a:schemeClr val="bg1"/>
              </a:solidFill>
            </a:rPr>
            <a:t>Statistics </a:t>
          </a:r>
          <a:r>
            <a:rPr lang="en-US" dirty="0" smtClean="0">
              <a:solidFill>
                <a:schemeClr val="bg1"/>
              </a:solidFill>
            </a:rPr>
            <a:t>and </a:t>
          </a:r>
          <a:r>
            <a:rPr lang="en-US" b="1" dirty="0" smtClean="0">
              <a:solidFill>
                <a:schemeClr val="bg1"/>
              </a:solidFill>
            </a:rPr>
            <a:t>Linear Algebra</a:t>
          </a:r>
          <a:endParaRPr lang="en-US" dirty="0">
            <a:solidFill>
              <a:schemeClr val="bg1"/>
            </a:solidFill>
          </a:endParaRPr>
        </a:p>
      </dgm:t>
    </dgm:pt>
    <dgm:pt modelId="{E3DBF31E-54A6-407A-92A4-0EBA6828E17A}" type="parTrans" cxnId="{9BBC1003-F668-4883-AF81-A0F1F8191EF2}">
      <dgm:prSet/>
      <dgm:spPr/>
      <dgm:t>
        <a:bodyPr/>
        <a:lstStyle/>
        <a:p>
          <a:endParaRPr lang="en-US"/>
        </a:p>
      </dgm:t>
    </dgm:pt>
    <dgm:pt modelId="{56943CA5-BC1E-4B36-A586-62A979671B3E}" type="sibTrans" cxnId="{9BBC1003-F668-4883-AF81-A0F1F8191EF2}">
      <dgm:prSet/>
      <dgm:spPr/>
      <dgm:t>
        <a:bodyPr/>
        <a:lstStyle/>
        <a:p>
          <a:endParaRPr lang="en-US"/>
        </a:p>
      </dgm:t>
    </dgm:pt>
    <dgm:pt modelId="{593DDE1A-9799-43CE-839C-0D9E76210D86}">
      <dgm:prSet/>
      <dgm:spPr/>
      <dgm:t>
        <a:bodyPr/>
        <a:lstStyle/>
        <a:p>
          <a:r>
            <a:rPr lang="en-US" dirty="0" smtClean="0">
              <a:solidFill>
                <a:schemeClr val="bg1"/>
              </a:solidFill>
            </a:rPr>
            <a:t>Learn to use </a:t>
          </a:r>
          <a:r>
            <a:rPr lang="en-US" b="1" dirty="0" err="1" smtClean="0">
              <a:solidFill>
                <a:schemeClr val="bg1"/>
              </a:solidFill>
            </a:rPr>
            <a:t>NumPy</a:t>
          </a:r>
          <a:r>
            <a:rPr lang="en-US" dirty="0" smtClean="0">
              <a:solidFill>
                <a:schemeClr val="bg1"/>
              </a:solidFill>
            </a:rPr>
            <a:t> for Numerical Data</a:t>
          </a:r>
          <a:endParaRPr lang="en-US" dirty="0">
            <a:solidFill>
              <a:schemeClr val="bg1"/>
            </a:solidFill>
          </a:endParaRPr>
        </a:p>
      </dgm:t>
    </dgm:pt>
    <dgm:pt modelId="{B121C8BB-2D0D-478D-982F-1D2C4C130A6C}" type="parTrans" cxnId="{99E628E0-28E6-44EA-AE81-C2D98FF96D27}">
      <dgm:prSet/>
      <dgm:spPr/>
      <dgm:t>
        <a:bodyPr/>
        <a:lstStyle/>
        <a:p>
          <a:endParaRPr lang="en-US"/>
        </a:p>
      </dgm:t>
    </dgm:pt>
    <dgm:pt modelId="{8A42E2BC-5768-476F-BDCF-EFE57E2B0D37}" type="sibTrans" cxnId="{99E628E0-28E6-44EA-AE81-C2D98FF96D27}">
      <dgm:prSet/>
      <dgm:spPr/>
      <dgm:t>
        <a:bodyPr/>
        <a:lstStyle/>
        <a:p>
          <a:endParaRPr lang="en-US"/>
        </a:p>
      </dgm:t>
    </dgm:pt>
    <dgm:pt modelId="{D79BBE28-DC52-401B-B56A-38FAAD8AE822}">
      <dgm:prSet/>
      <dgm:spPr/>
      <dgm:t>
        <a:bodyPr/>
        <a:lstStyle/>
        <a:p>
          <a:r>
            <a:rPr lang="en-US" dirty="0" smtClean="0">
              <a:solidFill>
                <a:schemeClr val="bg1"/>
              </a:solidFill>
            </a:rPr>
            <a:t>Learn to use </a:t>
          </a:r>
          <a:r>
            <a:rPr lang="en-US" b="1" dirty="0" err="1" smtClean="0">
              <a:solidFill>
                <a:schemeClr val="bg1"/>
              </a:solidFill>
            </a:rPr>
            <a:t>Matplotlib</a:t>
          </a:r>
          <a:r>
            <a:rPr lang="en-US" dirty="0" smtClean="0">
              <a:solidFill>
                <a:schemeClr val="bg1"/>
              </a:solidFill>
            </a:rPr>
            <a:t> for Python Plotting</a:t>
          </a:r>
          <a:endParaRPr lang="en-US" dirty="0">
            <a:solidFill>
              <a:schemeClr val="bg1"/>
            </a:solidFill>
          </a:endParaRPr>
        </a:p>
      </dgm:t>
    </dgm:pt>
    <dgm:pt modelId="{DD44FEB0-AFA6-4C6F-AB3A-EF0BA07F8406}" type="parTrans" cxnId="{F11C2BC5-0F88-4A47-80DE-FE47DDD838F3}">
      <dgm:prSet/>
      <dgm:spPr/>
      <dgm:t>
        <a:bodyPr/>
        <a:lstStyle/>
        <a:p>
          <a:endParaRPr lang="en-US"/>
        </a:p>
      </dgm:t>
    </dgm:pt>
    <dgm:pt modelId="{44D292E4-0588-4982-BBF9-BA5CFC0E0A3C}" type="sibTrans" cxnId="{F11C2BC5-0F88-4A47-80DE-FE47DDD838F3}">
      <dgm:prSet/>
      <dgm:spPr/>
      <dgm:t>
        <a:bodyPr/>
        <a:lstStyle/>
        <a:p>
          <a:endParaRPr lang="en-US"/>
        </a:p>
      </dgm:t>
    </dgm:pt>
    <dgm:pt modelId="{D82B4770-2508-45DB-9F1F-6450DC63C900}">
      <dgm:prSet/>
      <dgm:spPr/>
      <dgm:t>
        <a:bodyPr/>
        <a:lstStyle/>
        <a:p>
          <a:r>
            <a:rPr lang="en-US" dirty="0" smtClean="0">
              <a:solidFill>
                <a:schemeClr val="bg1"/>
              </a:solidFill>
            </a:rPr>
            <a:t>Using </a:t>
          </a:r>
          <a:r>
            <a:rPr lang="en-US" b="1" dirty="0" smtClean="0">
              <a:solidFill>
                <a:schemeClr val="bg1"/>
              </a:solidFill>
            </a:rPr>
            <a:t>pandas </a:t>
          </a:r>
          <a:r>
            <a:rPr lang="en-US" dirty="0" smtClean="0">
              <a:solidFill>
                <a:schemeClr val="bg1"/>
              </a:solidFill>
            </a:rPr>
            <a:t>Data Frames to solve complex tasks</a:t>
          </a:r>
          <a:endParaRPr lang="en-US" dirty="0">
            <a:solidFill>
              <a:schemeClr val="bg1"/>
            </a:solidFill>
          </a:endParaRPr>
        </a:p>
      </dgm:t>
    </dgm:pt>
    <dgm:pt modelId="{E2147B19-947A-4F0F-A1D0-7D75499C9C8D}" type="parTrans" cxnId="{97307C91-F914-4670-AA9E-4D7F400B4B33}">
      <dgm:prSet/>
      <dgm:spPr/>
      <dgm:t>
        <a:bodyPr/>
        <a:lstStyle/>
        <a:p>
          <a:endParaRPr lang="en-US"/>
        </a:p>
      </dgm:t>
    </dgm:pt>
    <dgm:pt modelId="{9E52256A-BF58-4E8B-8BC4-53C8E317A397}" type="sibTrans" cxnId="{97307C91-F914-4670-AA9E-4D7F400B4B33}">
      <dgm:prSet/>
      <dgm:spPr/>
      <dgm:t>
        <a:bodyPr/>
        <a:lstStyle/>
        <a:p>
          <a:endParaRPr lang="en-US"/>
        </a:p>
      </dgm:t>
    </dgm:pt>
    <dgm:pt modelId="{880B7E0C-5BE7-D948-8AFD-44E2C76F61FA}" type="pres">
      <dgm:prSet presAssocID="{819C4EE6-F7B2-464F-A702-3D00B5893E37}" presName="linear" presStyleCnt="0">
        <dgm:presLayoutVars>
          <dgm:animLvl val="lvl"/>
          <dgm:resizeHandles val="exact"/>
        </dgm:presLayoutVars>
      </dgm:prSet>
      <dgm:spPr/>
      <dgm:t>
        <a:bodyPr/>
        <a:lstStyle/>
        <a:p>
          <a:endParaRPr lang="en-US"/>
        </a:p>
      </dgm:t>
    </dgm:pt>
    <dgm:pt modelId="{8EAF0D01-C3E6-564C-A86E-A3985E627DEF}" type="pres">
      <dgm:prSet presAssocID="{58734AB0-35C7-BA40-B632-ABE847E6FAD7}" presName="parentText" presStyleLbl="node1" presStyleIdx="0" presStyleCnt="1">
        <dgm:presLayoutVars>
          <dgm:chMax val="0"/>
          <dgm:bulletEnabled val="1"/>
        </dgm:presLayoutVars>
      </dgm:prSet>
      <dgm:spPr/>
      <dgm:t>
        <a:bodyPr/>
        <a:lstStyle/>
        <a:p>
          <a:endParaRPr lang="en-US"/>
        </a:p>
      </dgm:t>
    </dgm:pt>
    <dgm:pt modelId="{1DD019B9-DDC7-EA44-A8A3-554CC0120A5D}" type="pres">
      <dgm:prSet presAssocID="{58734AB0-35C7-BA40-B632-ABE847E6FAD7}" presName="childText" presStyleLbl="revTx" presStyleIdx="0" presStyleCnt="1">
        <dgm:presLayoutVars>
          <dgm:bulletEnabled val="1"/>
        </dgm:presLayoutVars>
      </dgm:prSet>
      <dgm:spPr/>
      <dgm:t>
        <a:bodyPr/>
        <a:lstStyle/>
        <a:p>
          <a:endParaRPr lang="en-US"/>
        </a:p>
      </dgm:t>
    </dgm:pt>
  </dgm:ptLst>
  <dgm:cxnLst>
    <dgm:cxn modelId="{F5F0BC8B-CB17-5D48-9784-2E4961A6D219}" srcId="{819C4EE6-F7B2-464F-A702-3D00B5893E37}" destId="{58734AB0-35C7-BA40-B632-ABE847E6FAD7}" srcOrd="0" destOrd="0" parTransId="{C80AE2DF-2AEE-E646-8026-6D75AB7FF9CF}" sibTransId="{FB194D3D-5850-F940-A183-FE4A5C525DC4}"/>
    <dgm:cxn modelId="{99E628E0-28E6-44EA-AE81-C2D98FF96D27}" srcId="{58734AB0-35C7-BA40-B632-ABE847E6FAD7}" destId="{593DDE1A-9799-43CE-839C-0D9E76210D86}" srcOrd="2" destOrd="0" parTransId="{B121C8BB-2D0D-478D-982F-1D2C4C130A6C}" sibTransId="{8A42E2BC-5768-476F-BDCF-EFE57E2B0D37}"/>
    <dgm:cxn modelId="{8AF336FF-BF81-4579-B00E-354306862151}" type="presOf" srcId="{F97C725E-A7F7-41A7-A9C4-C35BCDE05DD2}" destId="{1DD019B9-DDC7-EA44-A8A3-554CC0120A5D}" srcOrd="0" destOrd="1" presId="urn:microsoft.com/office/officeart/2005/8/layout/vList2"/>
    <dgm:cxn modelId="{F11C2BC5-0F88-4A47-80DE-FE47DDD838F3}" srcId="{58734AB0-35C7-BA40-B632-ABE847E6FAD7}" destId="{D79BBE28-DC52-401B-B56A-38FAAD8AE822}" srcOrd="3" destOrd="0" parTransId="{DD44FEB0-AFA6-4C6F-AB3A-EF0BA07F8406}" sibTransId="{44D292E4-0588-4982-BBF9-BA5CFC0E0A3C}"/>
    <dgm:cxn modelId="{BF94736A-C104-47B6-9498-625DEFA3C31A}" type="presOf" srcId="{58734AB0-35C7-BA40-B632-ABE847E6FAD7}" destId="{8EAF0D01-C3E6-564C-A86E-A3985E627DEF}" srcOrd="0" destOrd="0" presId="urn:microsoft.com/office/officeart/2005/8/layout/vList2"/>
    <dgm:cxn modelId="{BF4AB516-F228-41D2-9C36-BE35B80DA333}" type="presOf" srcId="{D79BBE28-DC52-401B-B56A-38FAAD8AE822}" destId="{1DD019B9-DDC7-EA44-A8A3-554CC0120A5D}" srcOrd="0" destOrd="3" presId="urn:microsoft.com/office/officeart/2005/8/layout/vList2"/>
    <dgm:cxn modelId="{51C2DA70-3E0C-4B84-B0EE-81B6ACA376E1}" type="presOf" srcId="{72FBAF76-7988-3141-BAE7-8240D87F6131}" destId="{1DD019B9-DDC7-EA44-A8A3-554CC0120A5D}" srcOrd="0" destOrd="0" presId="urn:microsoft.com/office/officeart/2005/8/layout/vList2"/>
    <dgm:cxn modelId="{5ADF385B-78C2-6241-9CE6-B74215248856}" srcId="{58734AB0-35C7-BA40-B632-ABE847E6FAD7}" destId="{72FBAF76-7988-3141-BAE7-8240D87F6131}" srcOrd="0" destOrd="0" parTransId="{CBBFFCC4-8918-9D49-8471-09E6FB863364}" sibTransId="{3E234B93-7689-6948-A71B-E8F2F07BE81B}"/>
    <dgm:cxn modelId="{E5CE1ABF-7986-46D4-BF2D-C91840C8C6FB}" type="presOf" srcId="{819C4EE6-F7B2-464F-A702-3D00B5893E37}" destId="{880B7E0C-5BE7-D948-8AFD-44E2C76F61FA}" srcOrd="0" destOrd="0" presId="urn:microsoft.com/office/officeart/2005/8/layout/vList2"/>
    <dgm:cxn modelId="{B99C55CB-C4D6-447E-A749-B733B1992F97}" type="presOf" srcId="{D82B4770-2508-45DB-9F1F-6450DC63C900}" destId="{1DD019B9-DDC7-EA44-A8A3-554CC0120A5D}" srcOrd="0" destOrd="4" presId="urn:microsoft.com/office/officeart/2005/8/layout/vList2"/>
    <dgm:cxn modelId="{6FCD38DB-DB4A-4DE9-8BCD-284D3F2EE554}" type="presOf" srcId="{593DDE1A-9799-43CE-839C-0D9E76210D86}" destId="{1DD019B9-DDC7-EA44-A8A3-554CC0120A5D}" srcOrd="0" destOrd="2" presId="urn:microsoft.com/office/officeart/2005/8/layout/vList2"/>
    <dgm:cxn modelId="{97307C91-F914-4670-AA9E-4D7F400B4B33}" srcId="{58734AB0-35C7-BA40-B632-ABE847E6FAD7}" destId="{D82B4770-2508-45DB-9F1F-6450DC63C900}" srcOrd="4" destOrd="0" parTransId="{E2147B19-947A-4F0F-A1D0-7D75499C9C8D}" sibTransId="{9E52256A-BF58-4E8B-8BC4-53C8E317A397}"/>
    <dgm:cxn modelId="{9BBC1003-F668-4883-AF81-A0F1F8191EF2}" srcId="{58734AB0-35C7-BA40-B632-ABE847E6FAD7}" destId="{F97C725E-A7F7-41A7-A9C4-C35BCDE05DD2}" srcOrd="1" destOrd="0" parTransId="{E3DBF31E-54A6-407A-92A4-0EBA6828E17A}" sibTransId="{56943CA5-BC1E-4B36-A586-62A979671B3E}"/>
    <dgm:cxn modelId="{49ED4486-1C97-423F-92AD-0F8358F40C94}" type="presParOf" srcId="{880B7E0C-5BE7-D948-8AFD-44E2C76F61FA}" destId="{8EAF0D01-C3E6-564C-A86E-A3985E627DEF}" srcOrd="0" destOrd="0" presId="urn:microsoft.com/office/officeart/2005/8/layout/vList2"/>
    <dgm:cxn modelId="{0FB8FFD6-F618-45D2-9EBD-D796633BCC0A}" type="presParOf" srcId="{880B7E0C-5BE7-D948-8AFD-44E2C76F61FA}" destId="{1DD019B9-DDC7-EA44-A8A3-554CC0120A5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9C4EE6-F7B2-464F-A702-3D00B5893E3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2FBAF76-7988-3141-BAE7-8240D87F6131}">
      <dgm:prSet/>
      <dgm:spPr/>
      <dgm:t>
        <a:bodyPr/>
        <a:lstStyle/>
        <a:p>
          <a:pPr rtl="0"/>
          <a:r>
            <a:rPr lang="en-US" dirty="0" smtClean="0">
              <a:solidFill>
                <a:schemeClr val="bg1"/>
              </a:solidFill>
              <a:latin typeface="Calibri" panose="020F0502020204030204" pitchFamily="34" charset="0"/>
            </a:rPr>
            <a:t>Supervised</a:t>
          </a:r>
          <a:endParaRPr lang="en-US" dirty="0">
            <a:solidFill>
              <a:schemeClr val="bg1"/>
            </a:solidFill>
            <a:latin typeface="Calibri" panose="020F0502020204030204" pitchFamily="34" charset="0"/>
          </a:endParaRPr>
        </a:p>
      </dgm:t>
    </dgm:pt>
    <dgm:pt modelId="{CBBFFCC4-8918-9D49-8471-09E6FB863364}" type="parTrans" cxnId="{5ADF385B-78C2-6241-9CE6-B74215248856}">
      <dgm:prSet/>
      <dgm:spPr/>
      <dgm:t>
        <a:bodyPr/>
        <a:lstStyle/>
        <a:p>
          <a:endParaRPr lang="en-US"/>
        </a:p>
      </dgm:t>
    </dgm:pt>
    <dgm:pt modelId="{3E234B93-7689-6948-A71B-E8F2F07BE81B}" type="sibTrans" cxnId="{5ADF385B-78C2-6241-9CE6-B74215248856}">
      <dgm:prSet/>
      <dgm:spPr/>
      <dgm:t>
        <a:bodyPr/>
        <a:lstStyle/>
        <a:p>
          <a:endParaRPr lang="en-US"/>
        </a:p>
      </dgm:t>
    </dgm:pt>
    <dgm:pt modelId="{58734AB0-35C7-BA40-B632-ABE847E6FAD7}">
      <dgm:prSet phldrT="[Text]" custT="1"/>
      <dgm:spPr/>
      <dgm:t>
        <a:bodyPr/>
        <a:lstStyle/>
        <a:p>
          <a:r>
            <a:rPr lang="en-US" sz="2400" b="1" dirty="0" smtClean="0">
              <a:solidFill>
                <a:srgbClr val="FFFF00"/>
              </a:solidFill>
            </a:rPr>
            <a:t>Machine Learning…4Lec-2Pro</a:t>
          </a:r>
          <a:endParaRPr lang="en-US" sz="2400" b="1" dirty="0">
            <a:solidFill>
              <a:srgbClr val="FFFF00"/>
            </a:solidFill>
          </a:endParaRPr>
        </a:p>
      </dgm:t>
    </dgm:pt>
    <dgm:pt modelId="{C80AE2DF-2AEE-E646-8026-6D75AB7FF9CF}" type="parTrans" cxnId="{F5F0BC8B-CB17-5D48-9784-2E4961A6D219}">
      <dgm:prSet/>
      <dgm:spPr/>
      <dgm:t>
        <a:bodyPr/>
        <a:lstStyle/>
        <a:p>
          <a:endParaRPr lang="en-US"/>
        </a:p>
      </dgm:t>
    </dgm:pt>
    <dgm:pt modelId="{FB194D3D-5850-F940-A183-FE4A5C525DC4}" type="sibTrans" cxnId="{F5F0BC8B-CB17-5D48-9784-2E4961A6D219}">
      <dgm:prSet/>
      <dgm:spPr/>
      <dgm:t>
        <a:bodyPr/>
        <a:lstStyle/>
        <a:p>
          <a:endParaRPr lang="en-US"/>
        </a:p>
      </dgm:t>
    </dgm:pt>
    <dgm:pt modelId="{65ADC451-6069-4D95-A833-4AFB69086FD0}">
      <dgm:prSet/>
      <dgm:spPr/>
      <dgm:t>
        <a:bodyPr/>
        <a:lstStyle/>
        <a:p>
          <a:pPr rtl="0"/>
          <a:r>
            <a:rPr lang="en-US" dirty="0" smtClean="0">
              <a:solidFill>
                <a:schemeClr val="bg1"/>
              </a:solidFill>
              <a:latin typeface="Calibri" panose="020F0502020204030204" pitchFamily="34" charset="0"/>
            </a:rPr>
            <a:t>Unsupervised Learning</a:t>
          </a:r>
          <a:endParaRPr lang="en-US" dirty="0">
            <a:solidFill>
              <a:schemeClr val="bg1"/>
            </a:solidFill>
            <a:latin typeface="Calibri" panose="020F0502020204030204" pitchFamily="34" charset="0"/>
          </a:endParaRPr>
        </a:p>
      </dgm:t>
    </dgm:pt>
    <dgm:pt modelId="{9C9C9BBB-A1BB-44CC-8B0D-513FB4CFE131}" type="parTrans" cxnId="{035B41EB-7010-4CB7-A2AA-AC0F1B385ED0}">
      <dgm:prSet/>
      <dgm:spPr/>
      <dgm:t>
        <a:bodyPr/>
        <a:lstStyle/>
        <a:p>
          <a:endParaRPr lang="en-US"/>
        </a:p>
      </dgm:t>
    </dgm:pt>
    <dgm:pt modelId="{23583593-0430-4FFD-BF41-F71A2D8B7484}" type="sibTrans" cxnId="{035B41EB-7010-4CB7-A2AA-AC0F1B385ED0}">
      <dgm:prSet/>
      <dgm:spPr/>
      <dgm:t>
        <a:bodyPr/>
        <a:lstStyle/>
        <a:p>
          <a:endParaRPr lang="en-US"/>
        </a:p>
      </dgm:t>
    </dgm:pt>
    <dgm:pt modelId="{880B7E0C-5BE7-D948-8AFD-44E2C76F61FA}" type="pres">
      <dgm:prSet presAssocID="{819C4EE6-F7B2-464F-A702-3D00B5893E37}" presName="linear" presStyleCnt="0">
        <dgm:presLayoutVars>
          <dgm:animLvl val="lvl"/>
          <dgm:resizeHandles val="exact"/>
        </dgm:presLayoutVars>
      </dgm:prSet>
      <dgm:spPr/>
      <dgm:t>
        <a:bodyPr/>
        <a:lstStyle/>
        <a:p>
          <a:endParaRPr lang="en-US"/>
        </a:p>
      </dgm:t>
    </dgm:pt>
    <dgm:pt modelId="{8EAF0D01-C3E6-564C-A86E-A3985E627DEF}" type="pres">
      <dgm:prSet presAssocID="{58734AB0-35C7-BA40-B632-ABE847E6FAD7}" presName="parentText" presStyleLbl="node1" presStyleIdx="0" presStyleCnt="1" custScaleY="69895">
        <dgm:presLayoutVars>
          <dgm:chMax val="0"/>
          <dgm:bulletEnabled val="1"/>
        </dgm:presLayoutVars>
      </dgm:prSet>
      <dgm:spPr/>
      <dgm:t>
        <a:bodyPr/>
        <a:lstStyle/>
        <a:p>
          <a:endParaRPr lang="en-US"/>
        </a:p>
      </dgm:t>
    </dgm:pt>
    <dgm:pt modelId="{1DD019B9-DDC7-EA44-A8A3-554CC0120A5D}" type="pres">
      <dgm:prSet presAssocID="{58734AB0-35C7-BA40-B632-ABE847E6FAD7}" presName="childText" presStyleLbl="revTx" presStyleIdx="0" presStyleCnt="1">
        <dgm:presLayoutVars>
          <dgm:bulletEnabled val="1"/>
        </dgm:presLayoutVars>
      </dgm:prSet>
      <dgm:spPr/>
      <dgm:t>
        <a:bodyPr/>
        <a:lstStyle/>
        <a:p>
          <a:endParaRPr lang="en-US"/>
        </a:p>
      </dgm:t>
    </dgm:pt>
  </dgm:ptLst>
  <dgm:cxnLst>
    <dgm:cxn modelId="{035B41EB-7010-4CB7-A2AA-AC0F1B385ED0}" srcId="{58734AB0-35C7-BA40-B632-ABE847E6FAD7}" destId="{65ADC451-6069-4D95-A833-4AFB69086FD0}" srcOrd="1" destOrd="0" parTransId="{9C9C9BBB-A1BB-44CC-8B0D-513FB4CFE131}" sibTransId="{23583593-0430-4FFD-BF41-F71A2D8B7484}"/>
    <dgm:cxn modelId="{A60C0580-CD69-47FD-B0C2-9DB3A0398D44}" type="presOf" srcId="{65ADC451-6069-4D95-A833-4AFB69086FD0}" destId="{1DD019B9-DDC7-EA44-A8A3-554CC0120A5D}" srcOrd="0" destOrd="1" presId="urn:microsoft.com/office/officeart/2005/8/layout/vList2"/>
    <dgm:cxn modelId="{BF94736A-C104-47B6-9498-625DEFA3C31A}" type="presOf" srcId="{58734AB0-35C7-BA40-B632-ABE847E6FAD7}" destId="{8EAF0D01-C3E6-564C-A86E-A3985E627DEF}" srcOrd="0" destOrd="0" presId="urn:microsoft.com/office/officeart/2005/8/layout/vList2"/>
    <dgm:cxn modelId="{5ADF385B-78C2-6241-9CE6-B74215248856}" srcId="{58734AB0-35C7-BA40-B632-ABE847E6FAD7}" destId="{72FBAF76-7988-3141-BAE7-8240D87F6131}" srcOrd="0" destOrd="0" parTransId="{CBBFFCC4-8918-9D49-8471-09E6FB863364}" sibTransId="{3E234B93-7689-6948-A71B-E8F2F07BE81B}"/>
    <dgm:cxn modelId="{51C2DA70-3E0C-4B84-B0EE-81B6ACA376E1}" type="presOf" srcId="{72FBAF76-7988-3141-BAE7-8240D87F6131}" destId="{1DD019B9-DDC7-EA44-A8A3-554CC0120A5D}" srcOrd="0" destOrd="0" presId="urn:microsoft.com/office/officeart/2005/8/layout/vList2"/>
    <dgm:cxn modelId="{E5CE1ABF-7986-46D4-BF2D-C91840C8C6FB}" type="presOf" srcId="{819C4EE6-F7B2-464F-A702-3D00B5893E37}" destId="{880B7E0C-5BE7-D948-8AFD-44E2C76F61FA}" srcOrd="0" destOrd="0" presId="urn:microsoft.com/office/officeart/2005/8/layout/vList2"/>
    <dgm:cxn modelId="{F5F0BC8B-CB17-5D48-9784-2E4961A6D219}" srcId="{819C4EE6-F7B2-464F-A702-3D00B5893E37}" destId="{58734AB0-35C7-BA40-B632-ABE847E6FAD7}" srcOrd="0" destOrd="0" parTransId="{C80AE2DF-2AEE-E646-8026-6D75AB7FF9CF}" sibTransId="{FB194D3D-5850-F940-A183-FE4A5C525DC4}"/>
    <dgm:cxn modelId="{49ED4486-1C97-423F-92AD-0F8358F40C94}" type="presParOf" srcId="{880B7E0C-5BE7-D948-8AFD-44E2C76F61FA}" destId="{8EAF0D01-C3E6-564C-A86E-A3985E627DEF}" srcOrd="0" destOrd="0" presId="urn:microsoft.com/office/officeart/2005/8/layout/vList2"/>
    <dgm:cxn modelId="{0FB8FFD6-F618-45D2-9EBD-D796633BCC0A}" type="presParOf" srcId="{880B7E0C-5BE7-D948-8AFD-44E2C76F61FA}" destId="{1DD019B9-DDC7-EA44-A8A3-554CC0120A5D}"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9C4EE6-F7B2-464F-A702-3D00B5893E3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2FBAF76-7988-3141-BAE7-8240D87F6131}">
      <dgm:prSet custT="1"/>
      <dgm:spPr/>
      <dgm:t>
        <a:bodyPr/>
        <a:lstStyle/>
        <a:p>
          <a:pPr rtl="0"/>
          <a:r>
            <a:rPr lang="en-US" sz="2000" b="1" dirty="0" smtClean="0">
              <a:solidFill>
                <a:schemeClr val="bg1"/>
              </a:solidFill>
            </a:rPr>
            <a:t>Deep Learning </a:t>
          </a:r>
          <a:r>
            <a:rPr lang="en-US" sz="2000" dirty="0" smtClean="0">
              <a:solidFill>
                <a:schemeClr val="bg1"/>
              </a:solidFill>
            </a:rPr>
            <a:t>introduction.</a:t>
          </a:r>
          <a:endParaRPr lang="en-US" sz="2000" b="1" dirty="0">
            <a:solidFill>
              <a:schemeClr val="bg1"/>
            </a:solidFill>
          </a:endParaRPr>
        </a:p>
      </dgm:t>
    </dgm:pt>
    <dgm:pt modelId="{CBBFFCC4-8918-9D49-8471-09E6FB863364}" type="parTrans" cxnId="{5ADF385B-78C2-6241-9CE6-B74215248856}">
      <dgm:prSet/>
      <dgm:spPr/>
      <dgm:t>
        <a:bodyPr/>
        <a:lstStyle/>
        <a:p>
          <a:endParaRPr lang="en-US"/>
        </a:p>
      </dgm:t>
    </dgm:pt>
    <dgm:pt modelId="{3E234B93-7689-6948-A71B-E8F2F07BE81B}" type="sibTrans" cxnId="{5ADF385B-78C2-6241-9CE6-B74215248856}">
      <dgm:prSet/>
      <dgm:spPr/>
      <dgm:t>
        <a:bodyPr/>
        <a:lstStyle/>
        <a:p>
          <a:endParaRPr lang="en-US"/>
        </a:p>
      </dgm:t>
    </dgm:pt>
    <dgm:pt modelId="{58734AB0-35C7-BA40-B632-ABE847E6FAD7}">
      <dgm:prSet phldrT="[Text]"/>
      <dgm:spPr/>
      <dgm:t>
        <a:bodyPr/>
        <a:lstStyle/>
        <a:p>
          <a:r>
            <a:rPr lang="en-US" b="1" dirty="0" smtClean="0">
              <a:solidFill>
                <a:srgbClr val="FFFF00"/>
              </a:solidFill>
            </a:rPr>
            <a:t>Deep Learning…2 </a:t>
          </a:r>
          <a:r>
            <a:rPr lang="en-US" b="1" dirty="0" err="1" smtClean="0">
              <a:solidFill>
                <a:srgbClr val="FFFF00"/>
              </a:solidFill>
            </a:rPr>
            <a:t>Lec</a:t>
          </a:r>
          <a:r>
            <a:rPr lang="en-US" b="1" dirty="0" smtClean="0">
              <a:solidFill>
                <a:srgbClr val="FFFF00"/>
              </a:solidFill>
            </a:rPr>
            <a:t> - 1 Project</a:t>
          </a:r>
          <a:endParaRPr lang="en-US" b="1" dirty="0">
            <a:solidFill>
              <a:srgbClr val="FFFF00"/>
            </a:solidFill>
          </a:endParaRPr>
        </a:p>
      </dgm:t>
    </dgm:pt>
    <dgm:pt modelId="{C80AE2DF-2AEE-E646-8026-6D75AB7FF9CF}" type="parTrans" cxnId="{F5F0BC8B-CB17-5D48-9784-2E4961A6D219}">
      <dgm:prSet/>
      <dgm:spPr/>
      <dgm:t>
        <a:bodyPr/>
        <a:lstStyle/>
        <a:p>
          <a:endParaRPr lang="en-US"/>
        </a:p>
      </dgm:t>
    </dgm:pt>
    <dgm:pt modelId="{FB194D3D-5850-F940-A183-FE4A5C525DC4}" type="sibTrans" cxnId="{F5F0BC8B-CB17-5D48-9784-2E4961A6D219}">
      <dgm:prSet/>
      <dgm:spPr/>
      <dgm:t>
        <a:bodyPr/>
        <a:lstStyle/>
        <a:p>
          <a:endParaRPr lang="en-US"/>
        </a:p>
      </dgm:t>
    </dgm:pt>
    <dgm:pt modelId="{13BB40F0-4612-0B46-9088-B607C9DF3E3E}">
      <dgm:prSet custT="1"/>
      <dgm:spPr/>
      <dgm:t>
        <a:bodyPr/>
        <a:lstStyle/>
        <a:p>
          <a:pPr rtl="0"/>
          <a:r>
            <a:rPr lang="en-US" sz="2000" dirty="0" smtClean="0">
              <a:solidFill>
                <a:schemeClr val="bg1"/>
              </a:solidFill>
            </a:rPr>
            <a:t>Computer Vision implementation using </a:t>
          </a:r>
          <a:r>
            <a:rPr lang="en-US" sz="2000" b="1" dirty="0" smtClean="0">
              <a:solidFill>
                <a:schemeClr val="bg1"/>
              </a:solidFill>
            </a:rPr>
            <a:t>Deep Learning</a:t>
          </a:r>
          <a:endParaRPr lang="en-US" sz="2000" b="1" u="sng" dirty="0">
            <a:solidFill>
              <a:schemeClr val="bg1"/>
            </a:solidFill>
          </a:endParaRPr>
        </a:p>
      </dgm:t>
    </dgm:pt>
    <dgm:pt modelId="{6DBD8726-7DED-B04B-9DF5-621DDBF3D149}" type="parTrans" cxnId="{998E97E5-7852-4641-AD14-A25ABE7D03C0}">
      <dgm:prSet/>
      <dgm:spPr/>
      <dgm:t>
        <a:bodyPr/>
        <a:lstStyle/>
        <a:p>
          <a:endParaRPr lang="en-US"/>
        </a:p>
      </dgm:t>
    </dgm:pt>
    <dgm:pt modelId="{9F90FB44-1921-574F-98A2-975761924D95}" type="sibTrans" cxnId="{998E97E5-7852-4641-AD14-A25ABE7D03C0}">
      <dgm:prSet/>
      <dgm:spPr/>
      <dgm:t>
        <a:bodyPr/>
        <a:lstStyle/>
        <a:p>
          <a:endParaRPr lang="en-US"/>
        </a:p>
      </dgm:t>
    </dgm:pt>
    <dgm:pt modelId="{880B7E0C-5BE7-D948-8AFD-44E2C76F61FA}" type="pres">
      <dgm:prSet presAssocID="{819C4EE6-F7B2-464F-A702-3D00B5893E37}" presName="linear" presStyleCnt="0">
        <dgm:presLayoutVars>
          <dgm:animLvl val="lvl"/>
          <dgm:resizeHandles val="exact"/>
        </dgm:presLayoutVars>
      </dgm:prSet>
      <dgm:spPr/>
      <dgm:t>
        <a:bodyPr/>
        <a:lstStyle/>
        <a:p>
          <a:endParaRPr lang="en-US"/>
        </a:p>
      </dgm:t>
    </dgm:pt>
    <dgm:pt modelId="{8EAF0D01-C3E6-564C-A86E-A3985E627DEF}" type="pres">
      <dgm:prSet presAssocID="{58734AB0-35C7-BA40-B632-ABE847E6FAD7}" presName="parentText" presStyleLbl="node1" presStyleIdx="0" presStyleCnt="1" custScaleY="28378">
        <dgm:presLayoutVars>
          <dgm:chMax val="0"/>
          <dgm:bulletEnabled val="1"/>
        </dgm:presLayoutVars>
      </dgm:prSet>
      <dgm:spPr/>
      <dgm:t>
        <a:bodyPr/>
        <a:lstStyle/>
        <a:p>
          <a:endParaRPr lang="en-US"/>
        </a:p>
      </dgm:t>
    </dgm:pt>
    <dgm:pt modelId="{1DD019B9-DDC7-EA44-A8A3-554CC0120A5D}" type="pres">
      <dgm:prSet presAssocID="{58734AB0-35C7-BA40-B632-ABE847E6FAD7}" presName="childText" presStyleLbl="revTx" presStyleIdx="0" presStyleCnt="1">
        <dgm:presLayoutVars>
          <dgm:bulletEnabled val="1"/>
        </dgm:presLayoutVars>
      </dgm:prSet>
      <dgm:spPr/>
      <dgm:t>
        <a:bodyPr/>
        <a:lstStyle/>
        <a:p>
          <a:endParaRPr lang="en-US"/>
        </a:p>
      </dgm:t>
    </dgm:pt>
  </dgm:ptLst>
  <dgm:cxnLst>
    <dgm:cxn modelId="{58B956F1-DF53-4741-993F-64E133761617}" type="presOf" srcId="{13BB40F0-4612-0B46-9088-B607C9DF3E3E}" destId="{1DD019B9-DDC7-EA44-A8A3-554CC0120A5D}" srcOrd="0" destOrd="1" presId="urn:microsoft.com/office/officeart/2005/8/layout/vList2"/>
    <dgm:cxn modelId="{BF94736A-C104-47B6-9498-625DEFA3C31A}" type="presOf" srcId="{58734AB0-35C7-BA40-B632-ABE847E6FAD7}" destId="{8EAF0D01-C3E6-564C-A86E-A3985E627DEF}" srcOrd="0" destOrd="0" presId="urn:microsoft.com/office/officeart/2005/8/layout/vList2"/>
    <dgm:cxn modelId="{998E97E5-7852-4641-AD14-A25ABE7D03C0}" srcId="{58734AB0-35C7-BA40-B632-ABE847E6FAD7}" destId="{13BB40F0-4612-0B46-9088-B607C9DF3E3E}" srcOrd="1" destOrd="0" parTransId="{6DBD8726-7DED-B04B-9DF5-621DDBF3D149}" sibTransId="{9F90FB44-1921-574F-98A2-975761924D95}"/>
    <dgm:cxn modelId="{5ADF385B-78C2-6241-9CE6-B74215248856}" srcId="{58734AB0-35C7-BA40-B632-ABE847E6FAD7}" destId="{72FBAF76-7988-3141-BAE7-8240D87F6131}" srcOrd="0" destOrd="0" parTransId="{CBBFFCC4-8918-9D49-8471-09E6FB863364}" sibTransId="{3E234B93-7689-6948-A71B-E8F2F07BE81B}"/>
    <dgm:cxn modelId="{51C2DA70-3E0C-4B84-B0EE-81B6ACA376E1}" type="presOf" srcId="{72FBAF76-7988-3141-BAE7-8240D87F6131}" destId="{1DD019B9-DDC7-EA44-A8A3-554CC0120A5D}" srcOrd="0" destOrd="0" presId="urn:microsoft.com/office/officeart/2005/8/layout/vList2"/>
    <dgm:cxn modelId="{E5CE1ABF-7986-46D4-BF2D-C91840C8C6FB}" type="presOf" srcId="{819C4EE6-F7B2-464F-A702-3D00B5893E37}" destId="{880B7E0C-5BE7-D948-8AFD-44E2C76F61FA}" srcOrd="0" destOrd="0" presId="urn:microsoft.com/office/officeart/2005/8/layout/vList2"/>
    <dgm:cxn modelId="{F5F0BC8B-CB17-5D48-9784-2E4961A6D219}" srcId="{819C4EE6-F7B2-464F-A702-3D00B5893E37}" destId="{58734AB0-35C7-BA40-B632-ABE847E6FAD7}" srcOrd="0" destOrd="0" parTransId="{C80AE2DF-2AEE-E646-8026-6D75AB7FF9CF}" sibTransId="{FB194D3D-5850-F940-A183-FE4A5C525DC4}"/>
    <dgm:cxn modelId="{49ED4486-1C97-423F-92AD-0F8358F40C94}" type="presParOf" srcId="{880B7E0C-5BE7-D948-8AFD-44E2C76F61FA}" destId="{8EAF0D01-C3E6-564C-A86E-A3985E627DEF}" srcOrd="0" destOrd="0" presId="urn:microsoft.com/office/officeart/2005/8/layout/vList2"/>
    <dgm:cxn modelId="{0FB8FFD6-F618-45D2-9EBD-D796633BCC0A}" type="presParOf" srcId="{880B7E0C-5BE7-D948-8AFD-44E2C76F61FA}" destId="{1DD019B9-DDC7-EA44-A8A3-554CC0120A5D}" srcOrd="1"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33BBB36-0E3D-440D-AACE-69AB4DD8F952}" type="doc">
      <dgm:prSet loTypeId="urn:microsoft.com/office/officeart/2005/8/layout/hProcess9" loCatId="process" qsTypeId="urn:microsoft.com/office/officeart/2005/8/quickstyle/simple1" qsCatId="simple" csTypeId="urn:microsoft.com/office/officeart/2005/8/colors/accent1_2" csCatId="accent1" phldr="1"/>
      <dgm:spPr/>
    </dgm:pt>
    <dgm:pt modelId="{9B4A3745-D0B9-4FAF-AA53-43547371E9D6}">
      <dgm:prSet phldrT="[Text]"/>
      <dgm:spPr/>
      <dgm:t>
        <a:bodyPr/>
        <a:lstStyle/>
        <a:p>
          <a:r>
            <a:rPr lang="en-US" b="1" dirty="0" smtClean="0">
              <a:solidFill>
                <a:schemeClr val="bg1"/>
              </a:solidFill>
              <a:latin typeface="Open Sans"/>
            </a:rPr>
            <a:t>Step 1: </a:t>
          </a:r>
          <a:br>
            <a:rPr lang="en-US" b="1" dirty="0" smtClean="0">
              <a:solidFill>
                <a:schemeClr val="bg1"/>
              </a:solidFill>
              <a:latin typeface="Open Sans"/>
            </a:rPr>
          </a:br>
          <a:r>
            <a:rPr lang="en-US" b="1" dirty="0" smtClean="0">
              <a:solidFill>
                <a:schemeClr val="bg1"/>
              </a:solidFill>
              <a:latin typeface="Open Sans"/>
            </a:rPr>
            <a:t>Ask questions</a:t>
          </a:r>
          <a:endParaRPr lang="en-US" dirty="0">
            <a:solidFill>
              <a:schemeClr val="bg1"/>
            </a:solidFill>
          </a:endParaRPr>
        </a:p>
      </dgm:t>
    </dgm:pt>
    <dgm:pt modelId="{F6E09C39-F37C-49C2-8831-A3AF84789F42}" type="parTrans" cxnId="{33F33587-DF61-4755-838D-3F4CC0DCB913}">
      <dgm:prSet/>
      <dgm:spPr/>
      <dgm:t>
        <a:bodyPr/>
        <a:lstStyle/>
        <a:p>
          <a:endParaRPr lang="en-US"/>
        </a:p>
      </dgm:t>
    </dgm:pt>
    <dgm:pt modelId="{4C759DBC-48E4-4DEF-B71B-3A3648148D6E}" type="sibTrans" cxnId="{33F33587-DF61-4755-838D-3F4CC0DCB913}">
      <dgm:prSet/>
      <dgm:spPr/>
      <dgm:t>
        <a:bodyPr/>
        <a:lstStyle/>
        <a:p>
          <a:endParaRPr lang="en-US"/>
        </a:p>
      </dgm:t>
    </dgm:pt>
    <dgm:pt modelId="{CA52A8F6-792C-4976-A59A-A0DD7B5C38A9}">
      <dgm:prSet/>
      <dgm:spPr/>
      <dgm:t>
        <a:bodyPr/>
        <a:lstStyle/>
        <a:p>
          <a:r>
            <a:rPr lang="en-US" b="1" smtClean="0"/>
            <a:t>Step 2: Wrangle data</a:t>
          </a:r>
          <a:endParaRPr lang="en-US" b="1" dirty="0"/>
        </a:p>
      </dgm:t>
    </dgm:pt>
    <dgm:pt modelId="{B16A424E-FD12-4EEF-9148-1AD807DE266E}" type="parTrans" cxnId="{59DE77FD-4A3E-4423-9F66-7442D69E59EE}">
      <dgm:prSet/>
      <dgm:spPr/>
      <dgm:t>
        <a:bodyPr/>
        <a:lstStyle/>
        <a:p>
          <a:endParaRPr lang="en-US"/>
        </a:p>
      </dgm:t>
    </dgm:pt>
    <dgm:pt modelId="{B69F4A30-69AC-4C58-A40C-0F333734C2C7}" type="sibTrans" cxnId="{59DE77FD-4A3E-4423-9F66-7442D69E59EE}">
      <dgm:prSet/>
      <dgm:spPr/>
      <dgm:t>
        <a:bodyPr/>
        <a:lstStyle/>
        <a:p>
          <a:endParaRPr lang="en-US"/>
        </a:p>
      </dgm:t>
    </dgm:pt>
    <dgm:pt modelId="{EDFEFE02-C177-4F7D-8261-1A18E43DD2F2}">
      <dgm:prSet/>
      <dgm:spPr/>
      <dgm:t>
        <a:bodyPr/>
        <a:lstStyle/>
        <a:p>
          <a:r>
            <a:rPr lang="en-US" b="1" smtClean="0"/>
            <a:t>Step 3: Perform EDA (Exploratory Data Analysis)</a:t>
          </a:r>
          <a:endParaRPr lang="en-US" b="1" dirty="0"/>
        </a:p>
      </dgm:t>
    </dgm:pt>
    <dgm:pt modelId="{B41A17C9-3F18-4D9C-BBF5-082244A35932}" type="parTrans" cxnId="{4A614EBB-1A37-4262-8F7C-07CC9C640263}">
      <dgm:prSet/>
      <dgm:spPr/>
      <dgm:t>
        <a:bodyPr/>
        <a:lstStyle/>
        <a:p>
          <a:endParaRPr lang="en-US"/>
        </a:p>
      </dgm:t>
    </dgm:pt>
    <dgm:pt modelId="{720EE4EF-1204-4712-B670-078716A5B15A}" type="sibTrans" cxnId="{4A614EBB-1A37-4262-8F7C-07CC9C640263}">
      <dgm:prSet/>
      <dgm:spPr/>
      <dgm:t>
        <a:bodyPr/>
        <a:lstStyle/>
        <a:p>
          <a:endParaRPr lang="en-US"/>
        </a:p>
      </dgm:t>
    </dgm:pt>
    <dgm:pt modelId="{BAE40911-B5F4-405A-B0BA-A0032F9EF83F}">
      <dgm:prSet/>
      <dgm:spPr/>
      <dgm:t>
        <a:bodyPr/>
        <a:lstStyle/>
        <a:p>
          <a:r>
            <a:rPr lang="en-US" b="1" dirty="0" smtClean="0"/>
            <a:t>Step 4:</a:t>
          </a:r>
          <a:br>
            <a:rPr lang="en-US" b="1" dirty="0" smtClean="0"/>
          </a:br>
          <a:r>
            <a:rPr lang="en-US" b="1" dirty="0" smtClean="0"/>
            <a:t> Draw conclusions </a:t>
          </a:r>
        </a:p>
      </dgm:t>
    </dgm:pt>
    <dgm:pt modelId="{44D66CEB-C267-455F-AF96-8C30752BC584}" type="parTrans" cxnId="{3C2C3D4B-81DE-4786-8C53-9F80846DFB69}">
      <dgm:prSet/>
      <dgm:spPr/>
      <dgm:t>
        <a:bodyPr/>
        <a:lstStyle/>
        <a:p>
          <a:endParaRPr lang="en-US"/>
        </a:p>
      </dgm:t>
    </dgm:pt>
    <dgm:pt modelId="{51CCAB76-A7D9-481C-984E-FB4C884E1B0B}" type="sibTrans" cxnId="{3C2C3D4B-81DE-4786-8C53-9F80846DFB69}">
      <dgm:prSet/>
      <dgm:spPr/>
      <dgm:t>
        <a:bodyPr/>
        <a:lstStyle/>
        <a:p>
          <a:endParaRPr lang="en-US"/>
        </a:p>
      </dgm:t>
    </dgm:pt>
    <dgm:pt modelId="{0E0AE8EA-4349-4B6E-95C5-76E4CB07A6B1}">
      <dgm:prSet/>
      <dgm:spPr/>
      <dgm:t>
        <a:bodyPr/>
        <a:lstStyle/>
        <a:p>
          <a:r>
            <a:rPr lang="en-US" b="1" smtClean="0"/>
            <a:t>Step 5: Communicate your results</a:t>
          </a:r>
          <a:endParaRPr lang="en-US" b="1" dirty="0"/>
        </a:p>
      </dgm:t>
    </dgm:pt>
    <dgm:pt modelId="{81972D01-29BC-4C5E-AA50-5A299FC9A5F3}" type="parTrans" cxnId="{A8D6111C-5443-4EF4-848B-B1FB8614D780}">
      <dgm:prSet/>
      <dgm:spPr/>
      <dgm:t>
        <a:bodyPr/>
        <a:lstStyle/>
        <a:p>
          <a:endParaRPr lang="en-US"/>
        </a:p>
      </dgm:t>
    </dgm:pt>
    <dgm:pt modelId="{D236499C-7296-435A-80A6-2750186B3285}" type="sibTrans" cxnId="{A8D6111C-5443-4EF4-848B-B1FB8614D780}">
      <dgm:prSet/>
      <dgm:spPr/>
      <dgm:t>
        <a:bodyPr/>
        <a:lstStyle/>
        <a:p>
          <a:endParaRPr lang="en-US"/>
        </a:p>
      </dgm:t>
    </dgm:pt>
    <dgm:pt modelId="{9CFAB133-C63F-492F-857B-A226D71A5E4A}" type="pres">
      <dgm:prSet presAssocID="{033BBB36-0E3D-440D-AACE-69AB4DD8F952}" presName="CompostProcess" presStyleCnt="0">
        <dgm:presLayoutVars>
          <dgm:dir/>
          <dgm:resizeHandles val="exact"/>
        </dgm:presLayoutVars>
      </dgm:prSet>
      <dgm:spPr/>
    </dgm:pt>
    <dgm:pt modelId="{628875CB-34E8-49BB-A90A-E8C99E655642}" type="pres">
      <dgm:prSet presAssocID="{033BBB36-0E3D-440D-AACE-69AB4DD8F952}" presName="arrow" presStyleLbl="bgShp" presStyleIdx="0" presStyleCnt="1"/>
      <dgm:spPr/>
    </dgm:pt>
    <dgm:pt modelId="{E8D517A6-DB18-469C-A31F-2B31E3FC1E4F}" type="pres">
      <dgm:prSet presAssocID="{033BBB36-0E3D-440D-AACE-69AB4DD8F952}" presName="linearProcess" presStyleCnt="0"/>
      <dgm:spPr/>
    </dgm:pt>
    <dgm:pt modelId="{C66186F3-7B30-427F-9489-78BC074222EE}" type="pres">
      <dgm:prSet presAssocID="{9B4A3745-D0B9-4FAF-AA53-43547371E9D6}" presName="textNode" presStyleLbl="node1" presStyleIdx="0" presStyleCnt="5">
        <dgm:presLayoutVars>
          <dgm:bulletEnabled val="1"/>
        </dgm:presLayoutVars>
      </dgm:prSet>
      <dgm:spPr/>
      <dgm:t>
        <a:bodyPr/>
        <a:lstStyle/>
        <a:p>
          <a:endParaRPr lang="en-US"/>
        </a:p>
      </dgm:t>
    </dgm:pt>
    <dgm:pt modelId="{D3C5DBD9-8AF7-4332-B023-7D26494CAC5D}" type="pres">
      <dgm:prSet presAssocID="{4C759DBC-48E4-4DEF-B71B-3A3648148D6E}" presName="sibTrans" presStyleCnt="0"/>
      <dgm:spPr/>
    </dgm:pt>
    <dgm:pt modelId="{9F07C612-C9D7-4E4D-A8FA-8AF3B139F0EF}" type="pres">
      <dgm:prSet presAssocID="{CA52A8F6-792C-4976-A59A-A0DD7B5C38A9}" presName="textNode" presStyleLbl="node1" presStyleIdx="1" presStyleCnt="5">
        <dgm:presLayoutVars>
          <dgm:bulletEnabled val="1"/>
        </dgm:presLayoutVars>
      </dgm:prSet>
      <dgm:spPr/>
      <dgm:t>
        <a:bodyPr/>
        <a:lstStyle/>
        <a:p>
          <a:endParaRPr lang="en-US"/>
        </a:p>
      </dgm:t>
    </dgm:pt>
    <dgm:pt modelId="{AD342638-8CD1-4328-999A-778FD5FA2767}" type="pres">
      <dgm:prSet presAssocID="{B69F4A30-69AC-4C58-A40C-0F333734C2C7}" presName="sibTrans" presStyleCnt="0"/>
      <dgm:spPr/>
    </dgm:pt>
    <dgm:pt modelId="{5596E836-2FCF-4617-8566-B116CC9B4C70}" type="pres">
      <dgm:prSet presAssocID="{EDFEFE02-C177-4F7D-8261-1A18E43DD2F2}" presName="textNode" presStyleLbl="node1" presStyleIdx="2" presStyleCnt="5">
        <dgm:presLayoutVars>
          <dgm:bulletEnabled val="1"/>
        </dgm:presLayoutVars>
      </dgm:prSet>
      <dgm:spPr/>
      <dgm:t>
        <a:bodyPr/>
        <a:lstStyle/>
        <a:p>
          <a:endParaRPr lang="en-US"/>
        </a:p>
      </dgm:t>
    </dgm:pt>
    <dgm:pt modelId="{A50B9267-1BB3-4D67-B507-DC99EC193B7E}" type="pres">
      <dgm:prSet presAssocID="{720EE4EF-1204-4712-B670-078716A5B15A}" presName="sibTrans" presStyleCnt="0"/>
      <dgm:spPr/>
    </dgm:pt>
    <dgm:pt modelId="{7500350E-8D47-476D-9372-A2EEA7A8A4DD}" type="pres">
      <dgm:prSet presAssocID="{BAE40911-B5F4-405A-B0BA-A0032F9EF83F}" presName="textNode" presStyleLbl="node1" presStyleIdx="3" presStyleCnt="5">
        <dgm:presLayoutVars>
          <dgm:bulletEnabled val="1"/>
        </dgm:presLayoutVars>
      </dgm:prSet>
      <dgm:spPr/>
      <dgm:t>
        <a:bodyPr/>
        <a:lstStyle/>
        <a:p>
          <a:endParaRPr lang="en-US"/>
        </a:p>
      </dgm:t>
    </dgm:pt>
    <dgm:pt modelId="{825BA71C-FA78-4DDD-88F9-7859CA79D4D1}" type="pres">
      <dgm:prSet presAssocID="{51CCAB76-A7D9-481C-984E-FB4C884E1B0B}" presName="sibTrans" presStyleCnt="0"/>
      <dgm:spPr/>
    </dgm:pt>
    <dgm:pt modelId="{E3CB2D34-F356-49A4-BD89-37CD7BD565E3}" type="pres">
      <dgm:prSet presAssocID="{0E0AE8EA-4349-4B6E-95C5-76E4CB07A6B1}" presName="textNode" presStyleLbl="node1" presStyleIdx="4" presStyleCnt="5">
        <dgm:presLayoutVars>
          <dgm:bulletEnabled val="1"/>
        </dgm:presLayoutVars>
      </dgm:prSet>
      <dgm:spPr/>
      <dgm:t>
        <a:bodyPr/>
        <a:lstStyle/>
        <a:p>
          <a:endParaRPr lang="en-US"/>
        </a:p>
      </dgm:t>
    </dgm:pt>
  </dgm:ptLst>
  <dgm:cxnLst>
    <dgm:cxn modelId="{3C2C3D4B-81DE-4786-8C53-9F80846DFB69}" srcId="{033BBB36-0E3D-440D-AACE-69AB4DD8F952}" destId="{BAE40911-B5F4-405A-B0BA-A0032F9EF83F}" srcOrd="3" destOrd="0" parTransId="{44D66CEB-C267-455F-AF96-8C30752BC584}" sibTransId="{51CCAB76-A7D9-481C-984E-FB4C884E1B0B}"/>
    <dgm:cxn modelId="{AC21A0F2-A198-4576-91F4-88124DC6E4DC}" type="presOf" srcId="{033BBB36-0E3D-440D-AACE-69AB4DD8F952}" destId="{9CFAB133-C63F-492F-857B-A226D71A5E4A}" srcOrd="0" destOrd="0" presId="urn:microsoft.com/office/officeart/2005/8/layout/hProcess9"/>
    <dgm:cxn modelId="{FB68839F-3D7D-4F77-8F5B-C9068EF64C76}" type="presOf" srcId="{CA52A8F6-792C-4976-A59A-A0DD7B5C38A9}" destId="{9F07C612-C9D7-4E4D-A8FA-8AF3B139F0EF}" srcOrd="0" destOrd="0" presId="urn:microsoft.com/office/officeart/2005/8/layout/hProcess9"/>
    <dgm:cxn modelId="{60EC1D9F-B89E-4D5D-A07B-6C1E0A7F4F1D}" type="presOf" srcId="{BAE40911-B5F4-405A-B0BA-A0032F9EF83F}" destId="{7500350E-8D47-476D-9372-A2EEA7A8A4DD}" srcOrd="0" destOrd="0" presId="urn:microsoft.com/office/officeart/2005/8/layout/hProcess9"/>
    <dgm:cxn modelId="{F68EF9E2-DEA0-4B53-9BBC-C2FA86E94086}" type="presOf" srcId="{9B4A3745-D0B9-4FAF-AA53-43547371E9D6}" destId="{C66186F3-7B30-427F-9489-78BC074222EE}" srcOrd="0" destOrd="0" presId="urn:microsoft.com/office/officeart/2005/8/layout/hProcess9"/>
    <dgm:cxn modelId="{33F33587-DF61-4755-838D-3F4CC0DCB913}" srcId="{033BBB36-0E3D-440D-AACE-69AB4DD8F952}" destId="{9B4A3745-D0B9-4FAF-AA53-43547371E9D6}" srcOrd="0" destOrd="0" parTransId="{F6E09C39-F37C-49C2-8831-A3AF84789F42}" sibTransId="{4C759DBC-48E4-4DEF-B71B-3A3648148D6E}"/>
    <dgm:cxn modelId="{72D3A398-B466-4FBF-9851-DA24485B8AB6}" type="presOf" srcId="{EDFEFE02-C177-4F7D-8261-1A18E43DD2F2}" destId="{5596E836-2FCF-4617-8566-B116CC9B4C70}" srcOrd="0" destOrd="0" presId="urn:microsoft.com/office/officeart/2005/8/layout/hProcess9"/>
    <dgm:cxn modelId="{4A614EBB-1A37-4262-8F7C-07CC9C640263}" srcId="{033BBB36-0E3D-440D-AACE-69AB4DD8F952}" destId="{EDFEFE02-C177-4F7D-8261-1A18E43DD2F2}" srcOrd="2" destOrd="0" parTransId="{B41A17C9-3F18-4D9C-BBF5-082244A35932}" sibTransId="{720EE4EF-1204-4712-B670-078716A5B15A}"/>
    <dgm:cxn modelId="{59DE77FD-4A3E-4423-9F66-7442D69E59EE}" srcId="{033BBB36-0E3D-440D-AACE-69AB4DD8F952}" destId="{CA52A8F6-792C-4976-A59A-A0DD7B5C38A9}" srcOrd="1" destOrd="0" parTransId="{B16A424E-FD12-4EEF-9148-1AD807DE266E}" sibTransId="{B69F4A30-69AC-4C58-A40C-0F333734C2C7}"/>
    <dgm:cxn modelId="{BBDA0092-CEA9-4DC2-BE0C-E2092F977EB8}" type="presOf" srcId="{0E0AE8EA-4349-4B6E-95C5-76E4CB07A6B1}" destId="{E3CB2D34-F356-49A4-BD89-37CD7BD565E3}" srcOrd="0" destOrd="0" presId="urn:microsoft.com/office/officeart/2005/8/layout/hProcess9"/>
    <dgm:cxn modelId="{A8D6111C-5443-4EF4-848B-B1FB8614D780}" srcId="{033BBB36-0E3D-440D-AACE-69AB4DD8F952}" destId="{0E0AE8EA-4349-4B6E-95C5-76E4CB07A6B1}" srcOrd="4" destOrd="0" parTransId="{81972D01-29BC-4C5E-AA50-5A299FC9A5F3}" sibTransId="{D236499C-7296-435A-80A6-2750186B3285}"/>
    <dgm:cxn modelId="{A8267DF7-CF71-43F5-B8C7-D74A8EE27C16}" type="presParOf" srcId="{9CFAB133-C63F-492F-857B-A226D71A5E4A}" destId="{628875CB-34E8-49BB-A90A-E8C99E655642}" srcOrd="0" destOrd="0" presId="urn:microsoft.com/office/officeart/2005/8/layout/hProcess9"/>
    <dgm:cxn modelId="{F1E80610-446C-4BA6-AA48-0EEE67C779B8}" type="presParOf" srcId="{9CFAB133-C63F-492F-857B-A226D71A5E4A}" destId="{E8D517A6-DB18-469C-A31F-2B31E3FC1E4F}" srcOrd="1" destOrd="0" presId="urn:microsoft.com/office/officeart/2005/8/layout/hProcess9"/>
    <dgm:cxn modelId="{B6539DD6-E1C7-4FEC-AFE4-275560271174}" type="presParOf" srcId="{E8D517A6-DB18-469C-A31F-2B31E3FC1E4F}" destId="{C66186F3-7B30-427F-9489-78BC074222EE}" srcOrd="0" destOrd="0" presId="urn:microsoft.com/office/officeart/2005/8/layout/hProcess9"/>
    <dgm:cxn modelId="{547D0E4E-AE26-47F1-BC55-9B8B0B9EE53D}" type="presParOf" srcId="{E8D517A6-DB18-469C-A31F-2B31E3FC1E4F}" destId="{D3C5DBD9-8AF7-4332-B023-7D26494CAC5D}" srcOrd="1" destOrd="0" presId="urn:microsoft.com/office/officeart/2005/8/layout/hProcess9"/>
    <dgm:cxn modelId="{91E68672-5C8A-4E3C-A533-5982ECA4F19B}" type="presParOf" srcId="{E8D517A6-DB18-469C-A31F-2B31E3FC1E4F}" destId="{9F07C612-C9D7-4E4D-A8FA-8AF3B139F0EF}" srcOrd="2" destOrd="0" presId="urn:microsoft.com/office/officeart/2005/8/layout/hProcess9"/>
    <dgm:cxn modelId="{4613A7B0-29A2-441A-9D04-22D61AD58AEB}" type="presParOf" srcId="{E8D517A6-DB18-469C-A31F-2B31E3FC1E4F}" destId="{AD342638-8CD1-4328-999A-778FD5FA2767}" srcOrd="3" destOrd="0" presId="urn:microsoft.com/office/officeart/2005/8/layout/hProcess9"/>
    <dgm:cxn modelId="{6A4B3A98-1C05-4295-A015-A2508E2055A2}" type="presParOf" srcId="{E8D517A6-DB18-469C-A31F-2B31E3FC1E4F}" destId="{5596E836-2FCF-4617-8566-B116CC9B4C70}" srcOrd="4" destOrd="0" presId="urn:microsoft.com/office/officeart/2005/8/layout/hProcess9"/>
    <dgm:cxn modelId="{03A56990-66E7-4B41-8AFF-0A6FE4277C5F}" type="presParOf" srcId="{E8D517A6-DB18-469C-A31F-2B31E3FC1E4F}" destId="{A50B9267-1BB3-4D67-B507-DC99EC193B7E}" srcOrd="5" destOrd="0" presId="urn:microsoft.com/office/officeart/2005/8/layout/hProcess9"/>
    <dgm:cxn modelId="{C1898A56-32D3-4291-857C-152D860E9E2B}" type="presParOf" srcId="{E8D517A6-DB18-469C-A31F-2B31E3FC1E4F}" destId="{7500350E-8D47-476D-9372-A2EEA7A8A4DD}" srcOrd="6" destOrd="0" presId="urn:microsoft.com/office/officeart/2005/8/layout/hProcess9"/>
    <dgm:cxn modelId="{7435FF37-80D9-478B-BE3C-251F0F6BD737}" type="presParOf" srcId="{E8D517A6-DB18-469C-A31F-2B31E3FC1E4F}" destId="{825BA71C-FA78-4DDD-88F9-7859CA79D4D1}" srcOrd="7" destOrd="0" presId="urn:microsoft.com/office/officeart/2005/8/layout/hProcess9"/>
    <dgm:cxn modelId="{5D13B244-5134-470C-9E36-EF91B835F56B}" type="presParOf" srcId="{E8D517A6-DB18-469C-A31F-2B31E3FC1E4F}" destId="{E3CB2D34-F356-49A4-BD89-37CD7BD565E3}"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A855E3-4F95-46A1-8B2F-D92CF3CC79A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241BB608-0B0B-4D1A-A427-476EEE435ECF}">
      <dgm:prSet phldrT="[Text]"/>
      <dgm:spPr/>
      <dgm:t>
        <a:bodyPr/>
        <a:lstStyle/>
        <a:p>
          <a:r>
            <a:rPr lang="en-US" dirty="0">
              <a:latin typeface="Reem Kufi" panose="020B0604020202020204"/>
            </a:rPr>
            <a:t>Data set types </a:t>
          </a:r>
        </a:p>
      </dgm:t>
    </dgm:pt>
    <dgm:pt modelId="{5B5A5FBB-915D-41AA-AEF3-FDD42A9F723C}" type="parTrans" cxnId="{C5A7DB70-E3A9-486F-A643-A967C03E72A9}">
      <dgm:prSet/>
      <dgm:spPr/>
      <dgm:t>
        <a:bodyPr/>
        <a:lstStyle/>
        <a:p>
          <a:endParaRPr lang="en-US"/>
        </a:p>
      </dgm:t>
    </dgm:pt>
    <dgm:pt modelId="{2C21D7E9-2073-48E2-826A-32670F6FB468}" type="sibTrans" cxnId="{C5A7DB70-E3A9-486F-A643-A967C03E72A9}">
      <dgm:prSet/>
      <dgm:spPr/>
      <dgm:t>
        <a:bodyPr/>
        <a:lstStyle/>
        <a:p>
          <a:endParaRPr lang="en-US"/>
        </a:p>
      </dgm:t>
    </dgm:pt>
    <dgm:pt modelId="{8218586E-F5A2-4E17-977D-F0D004CB71C3}">
      <dgm:prSet phldrT="[Text]"/>
      <dgm:spPr/>
      <dgm:t>
        <a:bodyPr/>
        <a:lstStyle/>
        <a:p>
          <a:r>
            <a:rPr lang="en-US" dirty="0">
              <a:latin typeface="Reem Kufi" panose="020B0604020202020204"/>
            </a:rPr>
            <a:t>Structured data set </a:t>
          </a:r>
        </a:p>
      </dgm:t>
    </dgm:pt>
    <dgm:pt modelId="{6F8E99E6-AAA9-4360-9AC1-881253587CA5}" type="parTrans" cxnId="{8FEA3686-AB92-4299-BDA3-6264ECF735A7}">
      <dgm:prSet/>
      <dgm:spPr/>
      <dgm:t>
        <a:bodyPr/>
        <a:lstStyle/>
        <a:p>
          <a:endParaRPr lang="en-US"/>
        </a:p>
      </dgm:t>
    </dgm:pt>
    <dgm:pt modelId="{ADEF2A2B-11A8-4192-927C-A226A44C82F3}" type="sibTrans" cxnId="{8FEA3686-AB92-4299-BDA3-6264ECF735A7}">
      <dgm:prSet/>
      <dgm:spPr/>
      <dgm:t>
        <a:bodyPr/>
        <a:lstStyle/>
        <a:p>
          <a:endParaRPr lang="en-US"/>
        </a:p>
      </dgm:t>
    </dgm:pt>
    <dgm:pt modelId="{1781ADD0-E03C-451B-BF21-4C955AA5CCC3}">
      <dgm:prSet phldrT="[Text]"/>
      <dgm:spPr/>
      <dgm:t>
        <a:bodyPr/>
        <a:lstStyle/>
        <a:p>
          <a:r>
            <a:rPr lang="en-US" dirty="0">
              <a:latin typeface="Reem Kufi" panose="020B0604020202020204"/>
            </a:rPr>
            <a:t>CSV or Excel files</a:t>
          </a:r>
        </a:p>
      </dgm:t>
    </dgm:pt>
    <dgm:pt modelId="{F4F6925D-9095-496F-8115-D851974DC103}" type="parTrans" cxnId="{F6B44025-A464-43D1-B8D1-EB5A832870E2}">
      <dgm:prSet/>
      <dgm:spPr/>
      <dgm:t>
        <a:bodyPr/>
        <a:lstStyle/>
        <a:p>
          <a:endParaRPr lang="en-US"/>
        </a:p>
      </dgm:t>
    </dgm:pt>
    <dgm:pt modelId="{5829818A-1CAF-4677-A703-C0B964A6568F}" type="sibTrans" cxnId="{F6B44025-A464-43D1-B8D1-EB5A832870E2}">
      <dgm:prSet/>
      <dgm:spPr/>
      <dgm:t>
        <a:bodyPr/>
        <a:lstStyle/>
        <a:p>
          <a:endParaRPr lang="en-US"/>
        </a:p>
      </dgm:t>
    </dgm:pt>
    <dgm:pt modelId="{72791FE6-FE6B-456A-B67F-25FCD78CB5F7}">
      <dgm:prSet phldrT="[Text]"/>
      <dgm:spPr/>
      <dgm:t>
        <a:bodyPr/>
        <a:lstStyle/>
        <a:p>
          <a:r>
            <a:rPr lang="en-US" b="0" i="0"/>
            <a:t>SQL databases</a:t>
          </a:r>
          <a:endParaRPr lang="en-US" dirty="0"/>
        </a:p>
      </dgm:t>
    </dgm:pt>
    <dgm:pt modelId="{482CB8B1-E058-4A7E-85A2-05EC65E6B1C4}" type="parTrans" cxnId="{CD630AEE-DC92-4A85-B83D-7A57A4345300}">
      <dgm:prSet/>
      <dgm:spPr/>
      <dgm:t>
        <a:bodyPr/>
        <a:lstStyle/>
        <a:p>
          <a:endParaRPr lang="en-US"/>
        </a:p>
      </dgm:t>
    </dgm:pt>
    <dgm:pt modelId="{83C6A8D3-0449-43D8-A5A8-1A3FE365960C}" type="sibTrans" cxnId="{CD630AEE-DC92-4A85-B83D-7A57A4345300}">
      <dgm:prSet/>
      <dgm:spPr/>
      <dgm:t>
        <a:bodyPr/>
        <a:lstStyle/>
        <a:p>
          <a:endParaRPr lang="en-US"/>
        </a:p>
      </dgm:t>
    </dgm:pt>
    <dgm:pt modelId="{97DBED81-440C-4A6A-8ABA-E62941518040}">
      <dgm:prSet phldrT="[Text]"/>
      <dgm:spPr/>
      <dgm:t>
        <a:bodyPr/>
        <a:lstStyle/>
        <a:p>
          <a:r>
            <a:rPr lang="en-US" dirty="0">
              <a:latin typeface="Reem Kufi" panose="020B0604020202020204"/>
            </a:rPr>
            <a:t>Unstructured data set</a:t>
          </a:r>
        </a:p>
      </dgm:t>
    </dgm:pt>
    <dgm:pt modelId="{9B063B91-83A0-4F80-A15A-E470D4D18E6D}" type="parTrans" cxnId="{5E363288-795C-4D98-843A-E9F0FEC722B6}">
      <dgm:prSet/>
      <dgm:spPr/>
      <dgm:t>
        <a:bodyPr/>
        <a:lstStyle/>
        <a:p>
          <a:endParaRPr lang="en-US"/>
        </a:p>
      </dgm:t>
    </dgm:pt>
    <dgm:pt modelId="{0CD2AE82-0B67-4BB7-829A-C308D28ED3BF}" type="sibTrans" cxnId="{5E363288-795C-4D98-843A-E9F0FEC722B6}">
      <dgm:prSet/>
      <dgm:spPr/>
      <dgm:t>
        <a:bodyPr/>
        <a:lstStyle/>
        <a:p>
          <a:endParaRPr lang="en-US"/>
        </a:p>
      </dgm:t>
    </dgm:pt>
    <dgm:pt modelId="{279E7EA6-3F35-430E-AD19-B6E891A5A4A7}">
      <dgm:prSet phldrT="[Text]"/>
      <dgm:spPr/>
      <dgm:t>
        <a:bodyPr/>
        <a:lstStyle/>
        <a:p>
          <a:r>
            <a:rPr lang="en-US" dirty="0"/>
            <a:t>Text</a:t>
          </a:r>
        </a:p>
      </dgm:t>
    </dgm:pt>
    <dgm:pt modelId="{F374364C-A868-4218-9EB2-320BCC3FED24}" type="parTrans" cxnId="{F4A302FD-2EF3-4656-9255-3EF8975D2539}">
      <dgm:prSet/>
      <dgm:spPr/>
      <dgm:t>
        <a:bodyPr/>
        <a:lstStyle/>
        <a:p>
          <a:endParaRPr lang="en-US"/>
        </a:p>
      </dgm:t>
    </dgm:pt>
    <dgm:pt modelId="{E759DD50-2625-44B5-95F2-12FCB1132714}" type="sibTrans" cxnId="{F4A302FD-2EF3-4656-9255-3EF8975D2539}">
      <dgm:prSet/>
      <dgm:spPr/>
      <dgm:t>
        <a:bodyPr/>
        <a:lstStyle/>
        <a:p>
          <a:endParaRPr lang="en-US"/>
        </a:p>
      </dgm:t>
    </dgm:pt>
    <dgm:pt modelId="{742159DC-AD91-4C1D-A2E6-B7E3258A85C7}">
      <dgm:prSet phldrT="[Text]"/>
      <dgm:spPr/>
      <dgm:t>
        <a:bodyPr/>
        <a:lstStyle/>
        <a:p>
          <a:r>
            <a:rPr lang="en-US" dirty="0"/>
            <a:t>Images</a:t>
          </a:r>
        </a:p>
      </dgm:t>
    </dgm:pt>
    <dgm:pt modelId="{ECC86A3B-CA76-400C-B0C3-8F89AF380AB1}" type="parTrans" cxnId="{C2ACD52D-34DE-464F-BD99-F0F875941748}">
      <dgm:prSet/>
      <dgm:spPr/>
      <dgm:t>
        <a:bodyPr/>
        <a:lstStyle/>
        <a:p>
          <a:endParaRPr lang="en-US"/>
        </a:p>
      </dgm:t>
    </dgm:pt>
    <dgm:pt modelId="{48BF5F31-9518-4E20-A6EF-D8FDFE1DFD39}" type="sibTrans" cxnId="{C2ACD52D-34DE-464F-BD99-F0F875941748}">
      <dgm:prSet/>
      <dgm:spPr/>
      <dgm:t>
        <a:bodyPr/>
        <a:lstStyle/>
        <a:p>
          <a:endParaRPr lang="en-US"/>
        </a:p>
      </dgm:t>
    </dgm:pt>
    <dgm:pt modelId="{F47FE72A-CF8B-4475-A0D3-69E99AE32358}">
      <dgm:prSet phldrT="[Text]"/>
      <dgm:spPr/>
      <dgm:t>
        <a:bodyPr/>
        <a:lstStyle/>
        <a:p>
          <a:r>
            <a:rPr lang="en-US" dirty="0"/>
            <a:t>Audio </a:t>
          </a:r>
        </a:p>
      </dgm:t>
    </dgm:pt>
    <dgm:pt modelId="{5257C14B-0D21-4D77-AA80-CA973CC99E58}" type="parTrans" cxnId="{52780773-CF66-4E55-B8D1-70BCE200C8E5}">
      <dgm:prSet/>
      <dgm:spPr/>
      <dgm:t>
        <a:bodyPr/>
        <a:lstStyle/>
        <a:p>
          <a:endParaRPr lang="en-US"/>
        </a:p>
      </dgm:t>
    </dgm:pt>
    <dgm:pt modelId="{EEEE0F6D-21D7-4E45-8A93-48877E0B43AF}" type="sibTrans" cxnId="{52780773-CF66-4E55-B8D1-70BCE200C8E5}">
      <dgm:prSet/>
      <dgm:spPr/>
      <dgm:t>
        <a:bodyPr/>
        <a:lstStyle/>
        <a:p>
          <a:endParaRPr lang="en-US"/>
        </a:p>
      </dgm:t>
    </dgm:pt>
    <dgm:pt modelId="{AA1DB0D4-2016-4AE2-8EF6-AD541619477E}" type="pres">
      <dgm:prSet presAssocID="{4DA855E3-4F95-46A1-8B2F-D92CF3CC79AD}" presName="hierChild1" presStyleCnt="0">
        <dgm:presLayoutVars>
          <dgm:chPref val="1"/>
          <dgm:dir/>
          <dgm:animOne val="branch"/>
          <dgm:animLvl val="lvl"/>
          <dgm:resizeHandles/>
        </dgm:presLayoutVars>
      </dgm:prSet>
      <dgm:spPr/>
      <dgm:t>
        <a:bodyPr/>
        <a:lstStyle/>
        <a:p>
          <a:endParaRPr lang="en-US"/>
        </a:p>
      </dgm:t>
    </dgm:pt>
    <dgm:pt modelId="{A5DC61A5-D17C-434F-89F3-29D17A57209E}" type="pres">
      <dgm:prSet presAssocID="{241BB608-0B0B-4D1A-A427-476EEE435ECF}" presName="hierRoot1" presStyleCnt="0"/>
      <dgm:spPr/>
    </dgm:pt>
    <dgm:pt modelId="{E8174146-58D8-4AB8-9134-44DF7451521B}" type="pres">
      <dgm:prSet presAssocID="{241BB608-0B0B-4D1A-A427-476EEE435ECF}" presName="composite" presStyleCnt="0"/>
      <dgm:spPr/>
    </dgm:pt>
    <dgm:pt modelId="{77271B1E-2C4F-41B9-9BD8-36AABF85219E}" type="pres">
      <dgm:prSet presAssocID="{241BB608-0B0B-4D1A-A427-476EEE435ECF}" presName="background" presStyleLbl="node0" presStyleIdx="0" presStyleCnt="1"/>
      <dgm:spPr/>
    </dgm:pt>
    <dgm:pt modelId="{53083D70-72F7-4B82-A295-DD64074520A0}" type="pres">
      <dgm:prSet presAssocID="{241BB608-0B0B-4D1A-A427-476EEE435ECF}" presName="text" presStyleLbl="fgAcc0" presStyleIdx="0" presStyleCnt="1">
        <dgm:presLayoutVars>
          <dgm:chPref val="3"/>
        </dgm:presLayoutVars>
      </dgm:prSet>
      <dgm:spPr/>
      <dgm:t>
        <a:bodyPr/>
        <a:lstStyle/>
        <a:p>
          <a:endParaRPr lang="en-US"/>
        </a:p>
      </dgm:t>
    </dgm:pt>
    <dgm:pt modelId="{AAC8A8CE-6DC0-4E0E-9AC1-0B324F9BBF88}" type="pres">
      <dgm:prSet presAssocID="{241BB608-0B0B-4D1A-A427-476EEE435ECF}" presName="hierChild2" presStyleCnt="0"/>
      <dgm:spPr/>
    </dgm:pt>
    <dgm:pt modelId="{3044BA30-BE8B-4E17-8B4A-80AB8CD5885D}" type="pres">
      <dgm:prSet presAssocID="{6F8E99E6-AAA9-4360-9AC1-881253587CA5}" presName="Name10" presStyleLbl="parChTrans1D2" presStyleIdx="0" presStyleCnt="2"/>
      <dgm:spPr/>
      <dgm:t>
        <a:bodyPr/>
        <a:lstStyle/>
        <a:p>
          <a:endParaRPr lang="en-US"/>
        </a:p>
      </dgm:t>
    </dgm:pt>
    <dgm:pt modelId="{9EB3BE34-46B5-47C8-AC14-405F3F686F04}" type="pres">
      <dgm:prSet presAssocID="{8218586E-F5A2-4E17-977D-F0D004CB71C3}" presName="hierRoot2" presStyleCnt="0"/>
      <dgm:spPr/>
    </dgm:pt>
    <dgm:pt modelId="{08384707-9D89-4318-AE24-EB2EBA8671CE}" type="pres">
      <dgm:prSet presAssocID="{8218586E-F5A2-4E17-977D-F0D004CB71C3}" presName="composite2" presStyleCnt="0"/>
      <dgm:spPr/>
    </dgm:pt>
    <dgm:pt modelId="{817EB91C-F0D4-46E4-BB9B-55F0EF4F0A20}" type="pres">
      <dgm:prSet presAssocID="{8218586E-F5A2-4E17-977D-F0D004CB71C3}" presName="background2" presStyleLbl="node2" presStyleIdx="0" presStyleCnt="2"/>
      <dgm:spPr/>
    </dgm:pt>
    <dgm:pt modelId="{27845B64-0B1A-42AD-8A93-31749F919505}" type="pres">
      <dgm:prSet presAssocID="{8218586E-F5A2-4E17-977D-F0D004CB71C3}" presName="text2" presStyleLbl="fgAcc2" presStyleIdx="0" presStyleCnt="2">
        <dgm:presLayoutVars>
          <dgm:chPref val="3"/>
        </dgm:presLayoutVars>
      </dgm:prSet>
      <dgm:spPr/>
      <dgm:t>
        <a:bodyPr/>
        <a:lstStyle/>
        <a:p>
          <a:endParaRPr lang="en-US"/>
        </a:p>
      </dgm:t>
    </dgm:pt>
    <dgm:pt modelId="{130D23CF-FBE1-4599-9A62-D66A8AA29E89}" type="pres">
      <dgm:prSet presAssocID="{8218586E-F5A2-4E17-977D-F0D004CB71C3}" presName="hierChild3" presStyleCnt="0"/>
      <dgm:spPr/>
    </dgm:pt>
    <dgm:pt modelId="{061D5F20-AFE2-4874-9676-5D34FAF37EFE}" type="pres">
      <dgm:prSet presAssocID="{F4F6925D-9095-496F-8115-D851974DC103}" presName="Name17" presStyleLbl="parChTrans1D3" presStyleIdx="0" presStyleCnt="5"/>
      <dgm:spPr/>
      <dgm:t>
        <a:bodyPr/>
        <a:lstStyle/>
        <a:p>
          <a:endParaRPr lang="en-US"/>
        </a:p>
      </dgm:t>
    </dgm:pt>
    <dgm:pt modelId="{C75FA7B5-E802-476C-9328-86E7741A9A38}" type="pres">
      <dgm:prSet presAssocID="{1781ADD0-E03C-451B-BF21-4C955AA5CCC3}" presName="hierRoot3" presStyleCnt="0"/>
      <dgm:spPr/>
    </dgm:pt>
    <dgm:pt modelId="{2EAF72B0-31AC-4FB4-8BCE-CBCBFC2298DE}" type="pres">
      <dgm:prSet presAssocID="{1781ADD0-E03C-451B-BF21-4C955AA5CCC3}" presName="composite3" presStyleCnt="0"/>
      <dgm:spPr/>
    </dgm:pt>
    <dgm:pt modelId="{A9A21EEC-A1EA-481C-89E4-389B1B625A12}" type="pres">
      <dgm:prSet presAssocID="{1781ADD0-E03C-451B-BF21-4C955AA5CCC3}" presName="background3" presStyleLbl="node3" presStyleIdx="0" presStyleCnt="5"/>
      <dgm:spPr/>
    </dgm:pt>
    <dgm:pt modelId="{D6E145FF-2241-48E2-8C63-7DEEC42B9999}" type="pres">
      <dgm:prSet presAssocID="{1781ADD0-E03C-451B-BF21-4C955AA5CCC3}" presName="text3" presStyleLbl="fgAcc3" presStyleIdx="0" presStyleCnt="5">
        <dgm:presLayoutVars>
          <dgm:chPref val="3"/>
        </dgm:presLayoutVars>
      </dgm:prSet>
      <dgm:spPr/>
      <dgm:t>
        <a:bodyPr/>
        <a:lstStyle/>
        <a:p>
          <a:endParaRPr lang="en-US"/>
        </a:p>
      </dgm:t>
    </dgm:pt>
    <dgm:pt modelId="{A0222238-5734-46CE-9B3F-E566E39ABEB6}" type="pres">
      <dgm:prSet presAssocID="{1781ADD0-E03C-451B-BF21-4C955AA5CCC3}" presName="hierChild4" presStyleCnt="0"/>
      <dgm:spPr/>
    </dgm:pt>
    <dgm:pt modelId="{888241F4-2EE4-4D60-89D0-95E05A305B52}" type="pres">
      <dgm:prSet presAssocID="{482CB8B1-E058-4A7E-85A2-05EC65E6B1C4}" presName="Name17" presStyleLbl="parChTrans1D3" presStyleIdx="1" presStyleCnt="5"/>
      <dgm:spPr/>
      <dgm:t>
        <a:bodyPr/>
        <a:lstStyle/>
        <a:p>
          <a:endParaRPr lang="en-US"/>
        </a:p>
      </dgm:t>
    </dgm:pt>
    <dgm:pt modelId="{2CDC7182-95DA-4BE6-B139-23094882CA08}" type="pres">
      <dgm:prSet presAssocID="{72791FE6-FE6B-456A-B67F-25FCD78CB5F7}" presName="hierRoot3" presStyleCnt="0"/>
      <dgm:spPr/>
    </dgm:pt>
    <dgm:pt modelId="{5D903F2B-3C6D-4EA9-A789-8943B4011440}" type="pres">
      <dgm:prSet presAssocID="{72791FE6-FE6B-456A-B67F-25FCD78CB5F7}" presName="composite3" presStyleCnt="0"/>
      <dgm:spPr/>
    </dgm:pt>
    <dgm:pt modelId="{53964E3E-D31E-4257-8770-15B22EB66F2C}" type="pres">
      <dgm:prSet presAssocID="{72791FE6-FE6B-456A-B67F-25FCD78CB5F7}" presName="background3" presStyleLbl="node3" presStyleIdx="1" presStyleCnt="5"/>
      <dgm:spPr/>
    </dgm:pt>
    <dgm:pt modelId="{ED37252C-A029-4D06-851D-B7DA4356C425}" type="pres">
      <dgm:prSet presAssocID="{72791FE6-FE6B-456A-B67F-25FCD78CB5F7}" presName="text3" presStyleLbl="fgAcc3" presStyleIdx="1" presStyleCnt="5">
        <dgm:presLayoutVars>
          <dgm:chPref val="3"/>
        </dgm:presLayoutVars>
      </dgm:prSet>
      <dgm:spPr/>
      <dgm:t>
        <a:bodyPr/>
        <a:lstStyle/>
        <a:p>
          <a:endParaRPr lang="en-US"/>
        </a:p>
      </dgm:t>
    </dgm:pt>
    <dgm:pt modelId="{02E8217B-AB95-4D7E-B89E-8C653D9933EB}" type="pres">
      <dgm:prSet presAssocID="{72791FE6-FE6B-456A-B67F-25FCD78CB5F7}" presName="hierChild4" presStyleCnt="0"/>
      <dgm:spPr/>
    </dgm:pt>
    <dgm:pt modelId="{9494815E-8399-4401-A577-9E233877A9E9}" type="pres">
      <dgm:prSet presAssocID="{9B063B91-83A0-4F80-A15A-E470D4D18E6D}" presName="Name10" presStyleLbl="parChTrans1D2" presStyleIdx="1" presStyleCnt="2"/>
      <dgm:spPr/>
      <dgm:t>
        <a:bodyPr/>
        <a:lstStyle/>
        <a:p>
          <a:endParaRPr lang="en-US"/>
        </a:p>
      </dgm:t>
    </dgm:pt>
    <dgm:pt modelId="{B8711B1A-A0D7-492D-A553-BEF70FD76CAE}" type="pres">
      <dgm:prSet presAssocID="{97DBED81-440C-4A6A-8ABA-E62941518040}" presName="hierRoot2" presStyleCnt="0"/>
      <dgm:spPr/>
    </dgm:pt>
    <dgm:pt modelId="{4FA7A347-7D0E-4985-B5A4-45B9C7F75168}" type="pres">
      <dgm:prSet presAssocID="{97DBED81-440C-4A6A-8ABA-E62941518040}" presName="composite2" presStyleCnt="0"/>
      <dgm:spPr/>
    </dgm:pt>
    <dgm:pt modelId="{D4FCE32C-AF71-4C2F-8B57-11503E91467A}" type="pres">
      <dgm:prSet presAssocID="{97DBED81-440C-4A6A-8ABA-E62941518040}" presName="background2" presStyleLbl="node2" presStyleIdx="1" presStyleCnt="2"/>
      <dgm:spPr/>
    </dgm:pt>
    <dgm:pt modelId="{EA61AA7E-C336-4F30-9A4C-E908BAF1956E}" type="pres">
      <dgm:prSet presAssocID="{97DBED81-440C-4A6A-8ABA-E62941518040}" presName="text2" presStyleLbl="fgAcc2" presStyleIdx="1" presStyleCnt="2">
        <dgm:presLayoutVars>
          <dgm:chPref val="3"/>
        </dgm:presLayoutVars>
      </dgm:prSet>
      <dgm:spPr/>
      <dgm:t>
        <a:bodyPr/>
        <a:lstStyle/>
        <a:p>
          <a:endParaRPr lang="en-US"/>
        </a:p>
      </dgm:t>
    </dgm:pt>
    <dgm:pt modelId="{CD1CF4F8-FC44-458A-8AB9-D333CF157670}" type="pres">
      <dgm:prSet presAssocID="{97DBED81-440C-4A6A-8ABA-E62941518040}" presName="hierChild3" presStyleCnt="0"/>
      <dgm:spPr/>
    </dgm:pt>
    <dgm:pt modelId="{9CC1C26A-75A5-4C55-AF61-D7034845348F}" type="pres">
      <dgm:prSet presAssocID="{F374364C-A868-4218-9EB2-320BCC3FED24}" presName="Name17" presStyleLbl="parChTrans1D3" presStyleIdx="2" presStyleCnt="5"/>
      <dgm:spPr/>
      <dgm:t>
        <a:bodyPr/>
        <a:lstStyle/>
        <a:p>
          <a:endParaRPr lang="en-US"/>
        </a:p>
      </dgm:t>
    </dgm:pt>
    <dgm:pt modelId="{1AF0F807-97BC-467F-B22B-D0E31F2BCBD4}" type="pres">
      <dgm:prSet presAssocID="{279E7EA6-3F35-430E-AD19-B6E891A5A4A7}" presName="hierRoot3" presStyleCnt="0"/>
      <dgm:spPr/>
    </dgm:pt>
    <dgm:pt modelId="{B9A64B23-484C-4C12-94BF-DD89A7B75A15}" type="pres">
      <dgm:prSet presAssocID="{279E7EA6-3F35-430E-AD19-B6E891A5A4A7}" presName="composite3" presStyleCnt="0"/>
      <dgm:spPr/>
    </dgm:pt>
    <dgm:pt modelId="{BBDBAC63-C7EB-4BDD-A00E-C6CC97A1B1E5}" type="pres">
      <dgm:prSet presAssocID="{279E7EA6-3F35-430E-AD19-B6E891A5A4A7}" presName="background3" presStyleLbl="node3" presStyleIdx="2" presStyleCnt="5"/>
      <dgm:spPr/>
    </dgm:pt>
    <dgm:pt modelId="{9D855A8F-1D47-4B78-AED8-FE567DE927DE}" type="pres">
      <dgm:prSet presAssocID="{279E7EA6-3F35-430E-AD19-B6E891A5A4A7}" presName="text3" presStyleLbl="fgAcc3" presStyleIdx="2" presStyleCnt="5">
        <dgm:presLayoutVars>
          <dgm:chPref val="3"/>
        </dgm:presLayoutVars>
      </dgm:prSet>
      <dgm:spPr/>
      <dgm:t>
        <a:bodyPr/>
        <a:lstStyle/>
        <a:p>
          <a:endParaRPr lang="en-US"/>
        </a:p>
      </dgm:t>
    </dgm:pt>
    <dgm:pt modelId="{1DF5C508-DB36-4B22-8724-1B24BC6A2049}" type="pres">
      <dgm:prSet presAssocID="{279E7EA6-3F35-430E-AD19-B6E891A5A4A7}" presName="hierChild4" presStyleCnt="0"/>
      <dgm:spPr/>
    </dgm:pt>
    <dgm:pt modelId="{CDF6DAF7-909D-4895-8D32-E778B45D6CF8}" type="pres">
      <dgm:prSet presAssocID="{ECC86A3B-CA76-400C-B0C3-8F89AF380AB1}" presName="Name17" presStyleLbl="parChTrans1D3" presStyleIdx="3" presStyleCnt="5"/>
      <dgm:spPr/>
      <dgm:t>
        <a:bodyPr/>
        <a:lstStyle/>
        <a:p>
          <a:endParaRPr lang="en-US"/>
        </a:p>
      </dgm:t>
    </dgm:pt>
    <dgm:pt modelId="{B4B8BC5E-478F-4DDA-A0B4-EA32DD346D00}" type="pres">
      <dgm:prSet presAssocID="{742159DC-AD91-4C1D-A2E6-B7E3258A85C7}" presName="hierRoot3" presStyleCnt="0"/>
      <dgm:spPr/>
    </dgm:pt>
    <dgm:pt modelId="{DF167764-DD6E-4852-96F9-39213BA4E80C}" type="pres">
      <dgm:prSet presAssocID="{742159DC-AD91-4C1D-A2E6-B7E3258A85C7}" presName="composite3" presStyleCnt="0"/>
      <dgm:spPr/>
    </dgm:pt>
    <dgm:pt modelId="{94B9272D-B0AF-405C-BAF7-097A0927C972}" type="pres">
      <dgm:prSet presAssocID="{742159DC-AD91-4C1D-A2E6-B7E3258A85C7}" presName="background3" presStyleLbl="node3" presStyleIdx="3" presStyleCnt="5"/>
      <dgm:spPr/>
    </dgm:pt>
    <dgm:pt modelId="{95171663-4D27-483A-81F7-8151A7267770}" type="pres">
      <dgm:prSet presAssocID="{742159DC-AD91-4C1D-A2E6-B7E3258A85C7}" presName="text3" presStyleLbl="fgAcc3" presStyleIdx="3" presStyleCnt="5">
        <dgm:presLayoutVars>
          <dgm:chPref val="3"/>
        </dgm:presLayoutVars>
      </dgm:prSet>
      <dgm:spPr/>
      <dgm:t>
        <a:bodyPr/>
        <a:lstStyle/>
        <a:p>
          <a:endParaRPr lang="en-US"/>
        </a:p>
      </dgm:t>
    </dgm:pt>
    <dgm:pt modelId="{4E41B6D4-AE94-4363-8DDA-DF4DE7C460B9}" type="pres">
      <dgm:prSet presAssocID="{742159DC-AD91-4C1D-A2E6-B7E3258A85C7}" presName="hierChild4" presStyleCnt="0"/>
      <dgm:spPr/>
    </dgm:pt>
    <dgm:pt modelId="{DBE174E6-EA17-4082-BCEC-9EA9568C2205}" type="pres">
      <dgm:prSet presAssocID="{5257C14B-0D21-4D77-AA80-CA973CC99E58}" presName="Name17" presStyleLbl="parChTrans1D3" presStyleIdx="4" presStyleCnt="5"/>
      <dgm:spPr/>
      <dgm:t>
        <a:bodyPr/>
        <a:lstStyle/>
        <a:p>
          <a:endParaRPr lang="en-US"/>
        </a:p>
      </dgm:t>
    </dgm:pt>
    <dgm:pt modelId="{D69CC093-5C11-4D89-B4C6-CDB9D6A99D8C}" type="pres">
      <dgm:prSet presAssocID="{F47FE72A-CF8B-4475-A0D3-69E99AE32358}" presName="hierRoot3" presStyleCnt="0"/>
      <dgm:spPr/>
    </dgm:pt>
    <dgm:pt modelId="{2F46C98B-51E6-43BA-A355-99D965C3F67D}" type="pres">
      <dgm:prSet presAssocID="{F47FE72A-CF8B-4475-A0D3-69E99AE32358}" presName="composite3" presStyleCnt="0"/>
      <dgm:spPr/>
    </dgm:pt>
    <dgm:pt modelId="{EE8A5AD5-F991-48BE-8A18-ACA6E10FE7F6}" type="pres">
      <dgm:prSet presAssocID="{F47FE72A-CF8B-4475-A0D3-69E99AE32358}" presName="background3" presStyleLbl="node3" presStyleIdx="4" presStyleCnt="5"/>
      <dgm:spPr/>
    </dgm:pt>
    <dgm:pt modelId="{207C83F3-51D7-4FC5-86ED-DA7462BF7E5C}" type="pres">
      <dgm:prSet presAssocID="{F47FE72A-CF8B-4475-A0D3-69E99AE32358}" presName="text3" presStyleLbl="fgAcc3" presStyleIdx="4" presStyleCnt="5">
        <dgm:presLayoutVars>
          <dgm:chPref val="3"/>
        </dgm:presLayoutVars>
      </dgm:prSet>
      <dgm:spPr/>
      <dgm:t>
        <a:bodyPr/>
        <a:lstStyle/>
        <a:p>
          <a:endParaRPr lang="en-US"/>
        </a:p>
      </dgm:t>
    </dgm:pt>
    <dgm:pt modelId="{0A13672A-0663-4106-AD21-009FC66B146C}" type="pres">
      <dgm:prSet presAssocID="{F47FE72A-CF8B-4475-A0D3-69E99AE32358}" presName="hierChild4" presStyleCnt="0"/>
      <dgm:spPr/>
    </dgm:pt>
  </dgm:ptLst>
  <dgm:cxnLst>
    <dgm:cxn modelId="{65DFB06C-F74C-45D9-970A-FE2C60483A20}" type="presOf" srcId="{ECC86A3B-CA76-400C-B0C3-8F89AF380AB1}" destId="{CDF6DAF7-909D-4895-8D32-E778B45D6CF8}" srcOrd="0" destOrd="0" presId="urn:microsoft.com/office/officeart/2005/8/layout/hierarchy1"/>
    <dgm:cxn modelId="{50C75F0E-1D68-4E3B-B991-4820A8E96E0C}" type="presOf" srcId="{4DA855E3-4F95-46A1-8B2F-D92CF3CC79AD}" destId="{AA1DB0D4-2016-4AE2-8EF6-AD541619477E}" srcOrd="0" destOrd="0" presId="urn:microsoft.com/office/officeart/2005/8/layout/hierarchy1"/>
    <dgm:cxn modelId="{E703E690-95A9-4A99-B03A-DBA6ED5148FA}" type="presOf" srcId="{5257C14B-0D21-4D77-AA80-CA973CC99E58}" destId="{DBE174E6-EA17-4082-BCEC-9EA9568C2205}" srcOrd="0" destOrd="0" presId="urn:microsoft.com/office/officeart/2005/8/layout/hierarchy1"/>
    <dgm:cxn modelId="{F6B44025-A464-43D1-B8D1-EB5A832870E2}" srcId="{8218586E-F5A2-4E17-977D-F0D004CB71C3}" destId="{1781ADD0-E03C-451B-BF21-4C955AA5CCC3}" srcOrd="0" destOrd="0" parTransId="{F4F6925D-9095-496F-8115-D851974DC103}" sibTransId="{5829818A-1CAF-4677-A703-C0B964A6568F}"/>
    <dgm:cxn modelId="{75549409-4285-4A52-AF80-09468AD55C36}" type="presOf" srcId="{72791FE6-FE6B-456A-B67F-25FCD78CB5F7}" destId="{ED37252C-A029-4D06-851D-B7DA4356C425}" srcOrd="0" destOrd="0" presId="urn:microsoft.com/office/officeart/2005/8/layout/hierarchy1"/>
    <dgm:cxn modelId="{1544136A-32EB-4917-845D-24A1171941EC}" type="presOf" srcId="{6F8E99E6-AAA9-4360-9AC1-881253587CA5}" destId="{3044BA30-BE8B-4E17-8B4A-80AB8CD5885D}" srcOrd="0" destOrd="0" presId="urn:microsoft.com/office/officeart/2005/8/layout/hierarchy1"/>
    <dgm:cxn modelId="{ACAC2C3E-76F8-4A2F-A427-3A1EF12533DD}" type="presOf" srcId="{8218586E-F5A2-4E17-977D-F0D004CB71C3}" destId="{27845B64-0B1A-42AD-8A93-31749F919505}" srcOrd="0" destOrd="0" presId="urn:microsoft.com/office/officeart/2005/8/layout/hierarchy1"/>
    <dgm:cxn modelId="{C5A7DB70-E3A9-486F-A643-A967C03E72A9}" srcId="{4DA855E3-4F95-46A1-8B2F-D92CF3CC79AD}" destId="{241BB608-0B0B-4D1A-A427-476EEE435ECF}" srcOrd="0" destOrd="0" parTransId="{5B5A5FBB-915D-41AA-AEF3-FDD42A9F723C}" sibTransId="{2C21D7E9-2073-48E2-826A-32670F6FB468}"/>
    <dgm:cxn modelId="{72D96AF5-A4DC-4B19-B3DA-ECFA4E9A13AA}" type="presOf" srcId="{F4F6925D-9095-496F-8115-D851974DC103}" destId="{061D5F20-AFE2-4874-9676-5D34FAF37EFE}" srcOrd="0" destOrd="0" presId="urn:microsoft.com/office/officeart/2005/8/layout/hierarchy1"/>
    <dgm:cxn modelId="{9345BDE1-AE87-4D4F-B174-5E5D5E8FCE38}" type="presOf" srcId="{742159DC-AD91-4C1D-A2E6-B7E3258A85C7}" destId="{95171663-4D27-483A-81F7-8151A7267770}" srcOrd="0" destOrd="0" presId="urn:microsoft.com/office/officeart/2005/8/layout/hierarchy1"/>
    <dgm:cxn modelId="{C2ACD52D-34DE-464F-BD99-F0F875941748}" srcId="{97DBED81-440C-4A6A-8ABA-E62941518040}" destId="{742159DC-AD91-4C1D-A2E6-B7E3258A85C7}" srcOrd="1" destOrd="0" parTransId="{ECC86A3B-CA76-400C-B0C3-8F89AF380AB1}" sibTransId="{48BF5F31-9518-4E20-A6EF-D8FDFE1DFD39}"/>
    <dgm:cxn modelId="{1B0F73CE-745A-4BAF-B4D0-C6B5BB7B77D2}" type="presOf" srcId="{9B063B91-83A0-4F80-A15A-E470D4D18E6D}" destId="{9494815E-8399-4401-A577-9E233877A9E9}" srcOrd="0" destOrd="0" presId="urn:microsoft.com/office/officeart/2005/8/layout/hierarchy1"/>
    <dgm:cxn modelId="{1B8FFA52-FE77-40BC-9176-E182CF76F603}" type="presOf" srcId="{F47FE72A-CF8B-4475-A0D3-69E99AE32358}" destId="{207C83F3-51D7-4FC5-86ED-DA7462BF7E5C}" srcOrd="0" destOrd="0" presId="urn:microsoft.com/office/officeart/2005/8/layout/hierarchy1"/>
    <dgm:cxn modelId="{C6CD6483-98DE-450E-8451-FF8D1417744E}" type="presOf" srcId="{F374364C-A868-4218-9EB2-320BCC3FED24}" destId="{9CC1C26A-75A5-4C55-AF61-D7034845348F}" srcOrd="0" destOrd="0" presId="urn:microsoft.com/office/officeart/2005/8/layout/hierarchy1"/>
    <dgm:cxn modelId="{68AAD7BC-B0D6-4506-8F69-6F1CC62B6D99}" type="presOf" srcId="{279E7EA6-3F35-430E-AD19-B6E891A5A4A7}" destId="{9D855A8F-1D47-4B78-AED8-FE567DE927DE}" srcOrd="0" destOrd="0" presId="urn:microsoft.com/office/officeart/2005/8/layout/hierarchy1"/>
    <dgm:cxn modelId="{CD630AEE-DC92-4A85-B83D-7A57A4345300}" srcId="{8218586E-F5A2-4E17-977D-F0D004CB71C3}" destId="{72791FE6-FE6B-456A-B67F-25FCD78CB5F7}" srcOrd="1" destOrd="0" parTransId="{482CB8B1-E058-4A7E-85A2-05EC65E6B1C4}" sibTransId="{83C6A8D3-0449-43D8-A5A8-1A3FE365960C}"/>
    <dgm:cxn modelId="{306D1BF4-63A1-4BD0-8FEC-1678A740E422}" type="presOf" srcId="{97DBED81-440C-4A6A-8ABA-E62941518040}" destId="{EA61AA7E-C336-4F30-9A4C-E908BAF1956E}" srcOrd="0" destOrd="0" presId="urn:microsoft.com/office/officeart/2005/8/layout/hierarchy1"/>
    <dgm:cxn modelId="{7AA629B4-3BC1-457D-A3C9-89E1D70E7E85}" type="presOf" srcId="{1781ADD0-E03C-451B-BF21-4C955AA5CCC3}" destId="{D6E145FF-2241-48E2-8C63-7DEEC42B9999}" srcOrd="0" destOrd="0" presId="urn:microsoft.com/office/officeart/2005/8/layout/hierarchy1"/>
    <dgm:cxn modelId="{F4A302FD-2EF3-4656-9255-3EF8975D2539}" srcId="{97DBED81-440C-4A6A-8ABA-E62941518040}" destId="{279E7EA6-3F35-430E-AD19-B6E891A5A4A7}" srcOrd="0" destOrd="0" parTransId="{F374364C-A868-4218-9EB2-320BCC3FED24}" sibTransId="{E759DD50-2625-44B5-95F2-12FCB1132714}"/>
    <dgm:cxn modelId="{5E363288-795C-4D98-843A-E9F0FEC722B6}" srcId="{241BB608-0B0B-4D1A-A427-476EEE435ECF}" destId="{97DBED81-440C-4A6A-8ABA-E62941518040}" srcOrd="1" destOrd="0" parTransId="{9B063B91-83A0-4F80-A15A-E470D4D18E6D}" sibTransId="{0CD2AE82-0B67-4BB7-829A-C308D28ED3BF}"/>
    <dgm:cxn modelId="{52780773-CF66-4E55-B8D1-70BCE200C8E5}" srcId="{97DBED81-440C-4A6A-8ABA-E62941518040}" destId="{F47FE72A-CF8B-4475-A0D3-69E99AE32358}" srcOrd="2" destOrd="0" parTransId="{5257C14B-0D21-4D77-AA80-CA973CC99E58}" sibTransId="{EEEE0F6D-21D7-4E45-8A93-48877E0B43AF}"/>
    <dgm:cxn modelId="{DB91716D-D30F-41A1-A922-ABE5DAD91CE0}" type="presOf" srcId="{241BB608-0B0B-4D1A-A427-476EEE435ECF}" destId="{53083D70-72F7-4B82-A295-DD64074520A0}" srcOrd="0" destOrd="0" presId="urn:microsoft.com/office/officeart/2005/8/layout/hierarchy1"/>
    <dgm:cxn modelId="{8C302C51-4948-4672-90B0-B86560753B06}" type="presOf" srcId="{482CB8B1-E058-4A7E-85A2-05EC65E6B1C4}" destId="{888241F4-2EE4-4D60-89D0-95E05A305B52}" srcOrd="0" destOrd="0" presId="urn:microsoft.com/office/officeart/2005/8/layout/hierarchy1"/>
    <dgm:cxn modelId="{8FEA3686-AB92-4299-BDA3-6264ECF735A7}" srcId="{241BB608-0B0B-4D1A-A427-476EEE435ECF}" destId="{8218586E-F5A2-4E17-977D-F0D004CB71C3}" srcOrd="0" destOrd="0" parTransId="{6F8E99E6-AAA9-4360-9AC1-881253587CA5}" sibTransId="{ADEF2A2B-11A8-4192-927C-A226A44C82F3}"/>
    <dgm:cxn modelId="{FC355D2E-BF3E-4E00-A8B0-2F6387164E0C}" type="presParOf" srcId="{AA1DB0D4-2016-4AE2-8EF6-AD541619477E}" destId="{A5DC61A5-D17C-434F-89F3-29D17A57209E}" srcOrd="0" destOrd="0" presId="urn:microsoft.com/office/officeart/2005/8/layout/hierarchy1"/>
    <dgm:cxn modelId="{A31E4B47-812D-44DB-B36E-9E7E6D334654}" type="presParOf" srcId="{A5DC61A5-D17C-434F-89F3-29D17A57209E}" destId="{E8174146-58D8-4AB8-9134-44DF7451521B}" srcOrd="0" destOrd="0" presId="urn:microsoft.com/office/officeart/2005/8/layout/hierarchy1"/>
    <dgm:cxn modelId="{B61A6919-45BF-48ED-B218-50EAD6E6A4CD}" type="presParOf" srcId="{E8174146-58D8-4AB8-9134-44DF7451521B}" destId="{77271B1E-2C4F-41B9-9BD8-36AABF85219E}" srcOrd="0" destOrd="0" presId="urn:microsoft.com/office/officeart/2005/8/layout/hierarchy1"/>
    <dgm:cxn modelId="{37E67B48-1315-4A46-B06F-B5164C3EE976}" type="presParOf" srcId="{E8174146-58D8-4AB8-9134-44DF7451521B}" destId="{53083D70-72F7-4B82-A295-DD64074520A0}" srcOrd="1" destOrd="0" presId="urn:microsoft.com/office/officeart/2005/8/layout/hierarchy1"/>
    <dgm:cxn modelId="{EF12FD6C-9D99-40DD-8721-B04EFDCCC45B}" type="presParOf" srcId="{A5DC61A5-D17C-434F-89F3-29D17A57209E}" destId="{AAC8A8CE-6DC0-4E0E-9AC1-0B324F9BBF88}" srcOrd="1" destOrd="0" presId="urn:microsoft.com/office/officeart/2005/8/layout/hierarchy1"/>
    <dgm:cxn modelId="{FE67D9D4-3E70-4C14-9775-54EF357B905C}" type="presParOf" srcId="{AAC8A8CE-6DC0-4E0E-9AC1-0B324F9BBF88}" destId="{3044BA30-BE8B-4E17-8B4A-80AB8CD5885D}" srcOrd="0" destOrd="0" presId="urn:microsoft.com/office/officeart/2005/8/layout/hierarchy1"/>
    <dgm:cxn modelId="{95C4B307-1A84-43EE-9CC2-8C28A476EF01}" type="presParOf" srcId="{AAC8A8CE-6DC0-4E0E-9AC1-0B324F9BBF88}" destId="{9EB3BE34-46B5-47C8-AC14-405F3F686F04}" srcOrd="1" destOrd="0" presId="urn:microsoft.com/office/officeart/2005/8/layout/hierarchy1"/>
    <dgm:cxn modelId="{868125E2-FE85-47D3-9793-562569660B53}" type="presParOf" srcId="{9EB3BE34-46B5-47C8-AC14-405F3F686F04}" destId="{08384707-9D89-4318-AE24-EB2EBA8671CE}" srcOrd="0" destOrd="0" presId="urn:microsoft.com/office/officeart/2005/8/layout/hierarchy1"/>
    <dgm:cxn modelId="{5375DB6B-ADB8-4D98-94B3-3F23CA22BE84}" type="presParOf" srcId="{08384707-9D89-4318-AE24-EB2EBA8671CE}" destId="{817EB91C-F0D4-46E4-BB9B-55F0EF4F0A20}" srcOrd="0" destOrd="0" presId="urn:microsoft.com/office/officeart/2005/8/layout/hierarchy1"/>
    <dgm:cxn modelId="{1A6C762E-C44C-4E21-988E-C3A056BCD9CB}" type="presParOf" srcId="{08384707-9D89-4318-AE24-EB2EBA8671CE}" destId="{27845B64-0B1A-42AD-8A93-31749F919505}" srcOrd="1" destOrd="0" presId="urn:microsoft.com/office/officeart/2005/8/layout/hierarchy1"/>
    <dgm:cxn modelId="{6E8770D4-66C0-4FBB-9472-4349D374FEBB}" type="presParOf" srcId="{9EB3BE34-46B5-47C8-AC14-405F3F686F04}" destId="{130D23CF-FBE1-4599-9A62-D66A8AA29E89}" srcOrd="1" destOrd="0" presId="urn:microsoft.com/office/officeart/2005/8/layout/hierarchy1"/>
    <dgm:cxn modelId="{07B1DE40-07DB-4AE9-9159-49BBA27339CA}" type="presParOf" srcId="{130D23CF-FBE1-4599-9A62-D66A8AA29E89}" destId="{061D5F20-AFE2-4874-9676-5D34FAF37EFE}" srcOrd="0" destOrd="0" presId="urn:microsoft.com/office/officeart/2005/8/layout/hierarchy1"/>
    <dgm:cxn modelId="{D84052AC-FE3A-43DE-BBC5-E0DB92351B78}" type="presParOf" srcId="{130D23CF-FBE1-4599-9A62-D66A8AA29E89}" destId="{C75FA7B5-E802-476C-9328-86E7741A9A38}" srcOrd="1" destOrd="0" presId="urn:microsoft.com/office/officeart/2005/8/layout/hierarchy1"/>
    <dgm:cxn modelId="{F865A1AE-DEC5-4AC7-8F0B-26820054779F}" type="presParOf" srcId="{C75FA7B5-E802-476C-9328-86E7741A9A38}" destId="{2EAF72B0-31AC-4FB4-8BCE-CBCBFC2298DE}" srcOrd="0" destOrd="0" presId="urn:microsoft.com/office/officeart/2005/8/layout/hierarchy1"/>
    <dgm:cxn modelId="{2BC7E1B9-5246-4AD2-A512-D3FF1776980B}" type="presParOf" srcId="{2EAF72B0-31AC-4FB4-8BCE-CBCBFC2298DE}" destId="{A9A21EEC-A1EA-481C-89E4-389B1B625A12}" srcOrd="0" destOrd="0" presId="urn:microsoft.com/office/officeart/2005/8/layout/hierarchy1"/>
    <dgm:cxn modelId="{04DFF893-3A7C-45F1-B7B4-0118521A40CD}" type="presParOf" srcId="{2EAF72B0-31AC-4FB4-8BCE-CBCBFC2298DE}" destId="{D6E145FF-2241-48E2-8C63-7DEEC42B9999}" srcOrd="1" destOrd="0" presId="urn:microsoft.com/office/officeart/2005/8/layout/hierarchy1"/>
    <dgm:cxn modelId="{C360A564-430B-44E2-B5D9-0BBE49CE4C36}" type="presParOf" srcId="{C75FA7B5-E802-476C-9328-86E7741A9A38}" destId="{A0222238-5734-46CE-9B3F-E566E39ABEB6}" srcOrd="1" destOrd="0" presId="urn:microsoft.com/office/officeart/2005/8/layout/hierarchy1"/>
    <dgm:cxn modelId="{4A40E79B-3853-4022-AFA9-3D0CC2432C2A}" type="presParOf" srcId="{130D23CF-FBE1-4599-9A62-D66A8AA29E89}" destId="{888241F4-2EE4-4D60-89D0-95E05A305B52}" srcOrd="2" destOrd="0" presId="urn:microsoft.com/office/officeart/2005/8/layout/hierarchy1"/>
    <dgm:cxn modelId="{91997E74-C595-4334-8C68-58424940FBC3}" type="presParOf" srcId="{130D23CF-FBE1-4599-9A62-D66A8AA29E89}" destId="{2CDC7182-95DA-4BE6-B139-23094882CA08}" srcOrd="3" destOrd="0" presId="urn:microsoft.com/office/officeart/2005/8/layout/hierarchy1"/>
    <dgm:cxn modelId="{EC094913-7E1D-4C08-BAEC-92A46CB0F3EA}" type="presParOf" srcId="{2CDC7182-95DA-4BE6-B139-23094882CA08}" destId="{5D903F2B-3C6D-4EA9-A789-8943B4011440}" srcOrd="0" destOrd="0" presId="urn:microsoft.com/office/officeart/2005/8/layout/hierarchy1"/>
    <dgm:cxn modelId="{759F9B04-7EB5-494B-AFD3-99C55BDCDA31}" type="presParOf" srcId="{5D903F2B-3C6D-4EA9-A789-8943B4011440}" destId="{53964E3E-D31E-4257-8770-15B22EB66F2C}" srcOrd="0" destOrd="0" presId="urn:microsoft.com/office/officeart/2005/8/layout/hierarchy1"/>
    <dgm:cxn modelId="{6632B85C-80F7-4779-954B-3004E56C2AB1}" type="presParOf" srcId="{5D903F2B-3C6D-4EA9-A789-8943B4011440}" destId="{ED37252C-A029-4D06-851D-B7DA4356C425}" srcOrd="1" destOrd="0" presId="urn:microsoft.com/office/officeart/2005/8/layout/hierarchy1"/>
    <dgm:cxn modelId="{86CE11C4-9966-4EA1-828B-CEA015AE379D}" type="presParOf" srcId="{2CDC7182-95DA-4BE6-B139-23094882CA08}" destId="{02E8217B-AB95-4D7E-B89E-8C653D9933EB}" srcOrd="1" destOrd="0" presId="urn:microsoft.com/office/officeart/2005/8/layout/hierarchy1"/>
    <dgm:cxn modelId="{149C8B5E-02F7-44CC-B38D-DA00143FC23A}" type="presParOf" srcId="{AAC8A8CE-6DC0-4E0E-9AC1-0B324F9BBF88}" destId="{9494815E-8399-4401-A577-9E233877A9E9}" srcOrd="2" destOrd="0" presId="urn:microsoft.com/office/officeart/2005/8/layout/hierarchy1"/>
    <dgm:cxn modelId="{CDEF96CA-9DC5-41DE-ABC3-014B590CC473}" type="presParOf" srcId="{AAC8A8CE-6DC0-4E0E-9AC1-0B324F9BBF88}" destId="{B8711B1A-A0D7-492D-A553-BEF70FD76CAE}" srcOrd="3" destOrd="0" presId="urn:microsoft.com/office/officeart/2005/8/layout/hierarchy1"/>
    <dgm:cxn modelId="{C941A1B9-719A-4F1E-BDE6-2C0211207964}" type="presParOf" srcId="{B8711B1A-A0D7-492D-A553-BEF70FD76CAE}" destId="{4FA7A347-7D0E-4985-B5A4-45B9C7F75168}" srcOrd="0" destOrd="0" presId="urn:microsoft.com/office/officeart/2005/8/layout/hierarchy1"/>
    <dgm:cxn modelId="{9D405179-8A4E-495D-BE74-1EDCDFF1FCF4}" type="presParOf" srcId="{4FA7A347-7D0E-4985-B5A4-45B9C7F75168}" destId="{D4FCE32C-AF71-4C2F-8B57-11503E91467A}" srcOrd="0" destOrd="0" presId="urn:microsoft.com/office/officeart/2005/8/layout/hierarchy1"/>
    <dgm:cxn modelId="{1DEDC003-D11D-4838-9859-4E2D3D937399}" type="presParOf" srcId="{4FA7A347-7D0E-4985-B5A4-45B9C7F75168}" destId="{EA61AA7E-C336-4F30-9A4C-E908BAF1956E}" srcOrd="1" destOrd="0" presId="urn:microsoft.com/office/officeart/2005/8/layout/hierarchy1"/>
    <dgm:cxn modelId="{01523DDB-8819-42E9-A5A1-3558B560BF35}" type="presParOf" srcId="{B8711B1A-A0D7-492D-A553-BEF70FD76CAE}" destId="{CD1CF4F8-FC44-458A-8AB9-D333CF157670}" srcOrd="1" destOrd="0" presId="urn:microsoft.com/office/officeart/2005/8/layout/hierarchy1"/>
    <dgm:cxn modelId="{075F0133-4836-45D6-B947-9DB77E6F172C}" type="presParOf" srcId="{CD1CF4F8-FC44-458A-8AB9-D333CF157670}" destId="{9CC1C26A-75A5-4C55-AF61-D7034845348F}" srcOrd="0" destOrd="0" presId="urn:microsoft.com/office/officeart/2005/8/layout/hierarchy1"/>
    <dgm:cxn modelId="{E48A4882-1D1F-445C-9E10-8A7EC7A0DE1B}" type="presParOf" srcId="{CD1CF4F8-FC44-458A-8AB9-D333CF157670}" destId="{1AF0F807-97BC-467F-B22B-D0E31F2BCBD4}" srcOrd="1" destOrd="0" presId="urn:microsoft.com/office/officeart/2005/8/layout/hierarchy1"/>
    <dgm:cxn modelId="{DE806421-387A-40D5-93B1-8463F02AAB55}" type="presParOf" srcId="{1AF0F807-97BC-467F-B22B-D0E31F2BCBD4}" destId="{B9A64B23-484C-4C12-94BF-DD89A7B75A15}" srcOrd="0" destOrd="0" presId="urn:microsoft.com/office/officeart/2005/8/layout/hierarchy1"/>
    <dgm:cxn modelId="{420C3409-9C59-4208-ADD2-1D0B4F0C921B}" type="presParOf" srcId="{B9A64B23-484C-4C12-94BF-DD89A7B75A15}" destId="{BBDBAC63-C7EB-4BDD-A00E-C6CC97A1B1E5}" srcOrd="0" destOrd="0" presId="urn:microsoft.com/office/officeart/2005/8/layout/hierarchy1"/>
    <dgm:cxn modelId="{FEFB8980-8FB5-4132-BE1E-1FCF38B96A4F}" type="presParOf" srcId="{B9A64B23-484C-4C12-94BF-DD89A7B75A15}" destId="{9D855A8F-1D47-4B78-AED8-FE567DE927DE}" srcOrd="1" destOrd="0" presId="urn:microsoft.com/office/officeart/2005/8/layout/hierarchy1"/>
    <dgm:cxn modelId="{7EDC2D9E-C4A9-4E70-9C58-2D25BD3E3FED}" type="presParOf" srcId="{1AF0F807-97BC-467F-B22B-D0E31F2BCBD4}" destId="{1DF5C508-DB36-4B22-8724-1B24BC6A2049}" srcOrd="1" destOrd="0" presId="urn:microsoft.com/office/officeart/2005/8/layout/hierarchy1"/>
    <dgm:cxn modelId="{831066E0-67EC-47E4-94FA-AB2AFB729CD3}" type="presParOf" srcId="{CD1CF4F8-FC44-458A-8AB9-D333CF157670}" destId="{CDF6DAF7-909D-4895-8D32-E778B45D6CF8}" srcOrd="2" destOrd="0" presId="urn:microsoft.com/office/officeart/2005/8/layout/hierarchy1"/>
    <dgm:cxn modelId="{A29BA701-964D-4F9E-A431-B4A629BFDCA3}" type="presParOf" srcId="{CD1CF4F8-FC44-458A-8AB9-D333CF157670}" destId="{B4B8BC5E-478F-4DDA-A0B4-EA32DD346D00}" srcOrd="3" destOrd="0" presId="urn:microsoft.com/office/officeart/2005/8/layout/hierarchy1"/>
    <dgm:cxn modelId="{35E99189-6032-43C9-8A85-7616AE6394DD}" type="presParOf" srcId="{B4B8BC5E-478F-4DDA-A0B4-EA32DD346D00}" destId="{DF167764-DD6E-4852-96F9-39213BA4E80C}" srcOrd="0" destOrd="0" presId="urn:microsoft.com/office/officeart/2005/8/layout/hierarchy1"/>
    <dgm:cxn modelId="{E77880C1-331A-446E-B379-D92E1BBA57AC}" type="presParOf" srcId="{DF167764-DD6E-4852-96F9-39213BA4E80C}" destId="{94B9272D-B0AF-405C-BAF7-097A0927C972}" srcOrd="0" destOrd="0" presId="urn:microsoft.com/office/officeart/2005/8/layout/hierarchy1"/>
    <dgm:cxn modelId="{43AB0D69-86C2-40B4-818A-D72AF4010FF5}" type="presParOf" srcId="{DF167764-DD6E-4852-96F9-39213BA4E80C}" destId="{95171663-4D27-483A-81F7-8151A7267770}" srcOrd="1" destOrd="0" presId="urn:microsoft.com/office/officeart/2005/8/layout/hierarchy1"/>
    <dgm:cxn modelId="{3C014822-7BE6-40BB-AA78-5E9F119E77B6}" type="presParOf" srcId="{B4B8BC5E-478F-4DDA-A0B4-EA32DD346D00}" destId="{4E41B6D4-AE94-4363-8DDA-DF4DE7C460B9}" srcOrd="1" destOrd="0" presId="urn:microsoft.com/office/officeart/2005/8/layout/hierarchy1"/>
    <dgm:cxn modelId="{AFE121EF-0F8D-4531-ACD5-185D303C37B0}" type="presParOf" srcId="{CD1CF4F8-FC44-458A-8AB9-D333CF157670}" destId="{DBE174E6-EA17-4082-BCEC-9EA9568C2205}" srcOrd="4" destOrd="0" presId="urn:microsoft.com/office/officeart/2005/8/layout/hierarchy1"/>
    <dgm:cxn modelId="{7FF68125-0CA9-4C6C-BD39-C457B4966BE4}" type="presParOf" srcId="{CD1CF4F8-FC44-458A-8AB9-D333CF157670}" destId="{D69CC093-5C11-4D89-B4C6-CDB9D6A99D8C}" srcOrd="5" destOrd="0" presId="urn:microsoft.com/office/officeart/2005/8/layout/hierarchy1"/>
    <dgm:cxn modelId="{F91A53CE-75F8-4C9A-ABE2-DAD3E730346F}" type="presParOf" srcId="{D69CC093-5C11-4D89-B4C6-CDB9D6A99D8C}" destId="{2F46C98B-51E6-43BA-A355-99D965C3F67D}" srcOrd="0" destOrd="0" presId="urn:microsoft.com/office/officeart/2005/8/layout/hierarchy1"/>
    <dgm:cxn modelId="{A1B05822-4F9A-4854-BFD2-9068C0A4AFCC}" type="presParOf" srcId="{2F46C98B-51E6-43BA-A355-99D965C3F67D}" destId="{EE8A5AD5-F991-48BE-8A18-ACA6E10FE7F6}" srcOrd="0" destOrd="0" presId="urn:microsoft.com/office/officeart/2005/8/layout/hierarchy1"/>
    <dgm:cxn modelId="{67FFC2A3-494E-4E84-8F97-C9A04FC85BE5}" type="presParOf" srcId="{2F46C98B-51E6-43BA-A355-99D965C3F67D}" destId="{207C83F3-51D7-4FC5-86ED-DA7462BF7E5C}" srcOrd="1" destOrd="0" presId="urn:microsoft.com/office/officeart/2005/8/layout/hierarchy1"/>
    <dgm:cxn modelId="{E5D412D2-DF5C-4A96-9EB6-3550A264C2FD}" type="presParOf" srcId="{D69CC093-5C11-4D89-B4C6-CDB9D6A99D8C}" destId="{0A13672A-0663-4106-AD21-009FC66B146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F0D01-C3E6-564C-A86E-A3985E627DEF}">
      <dsp:nvSpPr>
        <dsp:cNvPr id="0" name=""/>
        <dsp:cNvSpPr/>
      </dsp:nvSpPr>
      <dsp:spPr>
        <a:xfrm>
          <a:off x="0" y="67211"/>
          <a:ext cx="4775935" cy="4446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b="1" kern="1200" dirty="0" smtClean="0">
              <a:solidFill>
                <a:srgbClr val="FFFF00"/>
              </a:solidFill>
            </a:rPr>
            <a:t>DATA ANALYSIS………3Lec-1Pro</a:t>
          </a:r>
          <a:endParaRPr lang="en-US" sz="1900" b="1" kern="1200" dirty="0">
            <a:solidFill>
              <a:srgbClr val="FFFF00"/>
            </a:solidFill>
          </a:endParaRPr>
        </a:p>
      </dsp:txBody>
      <dsp:txXfrm>
        <a:off x="21704" y="88915"/>
        <a:ext cx="4732527" cy="401192"/>
      </dsp:txXfrm>
    </dsp:sp>
    <dsp:sp modelId="{1DD019B9-DDC7-EA44-A8A3-554CC0120A5D}">
      <dsp:nvSpPr>
        <dsp:cNvPr id="0" name=""/>
        <dsp:cNvSpPr/>
      </dsp:nvSpPr>
      <dsp:spPr>
        <a:xfrm>
          <a:off x="0" y="511811"/>
          <a:ext cx="4775935" cy="1219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636"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dirty="0" smtClean="0">
              <a:solidFill>
                <a:schemeClr val="bg1"/>
              </a:solidFill>
            </a:rPr>
            <a:t>Use </a:t>
          </a:r>
          <a:r>
            <a:rPr lang="en-US" sz="1500" b="1" kern="1200" dirty="0" smtClean="0">
              <a:solidFill>
                <a:schemeClr val="bg1"/>
              </a:solidFill>
            </a:rPr>
            <a:t>Python</a:t>
          </a:r>
          <a:r>
            <a:rPr lang="en-US" sz="1500" kern="1200" dirty="0" smtClean="0">
              <a:solidFill>
                <a:schemeClr val="bg1"/>
              </a:solidFill>
            </a:rPr>
            <a:t> for Machine Learning</a:t>
          </a:r>
          <a:endParaRPr lang="en-US" sz="1500" b="1" kern="1200" dirty="0">
            <a:solidFill>
              <a:schemeClr val="bg1"/>
            </a:solidFill>
          </a:endParaRPr>
        </a:p>
        <a:p>
          <a:pPr marL="114300" lvl="1" indent="-114300" algn="l" defTabSz="666750">
            <a:lnSpc>
              <a:spcPct val="90000"/>
            </a:lnSpc>
            <a:spcBef>
              <a:spcPct val="0"/>
            </a:spcBef>
            <a:spcAft>
              <a:spcPct val="20000"/>
            </a:spcAft>
            <a:buChar char="••"/>
          </a:pPr>
          <a:r>
            <a:rPr lang="en-US" sz="1500" kern="1200" dirty="0" smtClean="0">
              <a:solidFill>
                <a:schemeClr val="bg1"/>
              </a:solidFill>
            </a:rPr>
            <a:t>Basics of </a:t>
          </a:r>
          <a:r>
            <a:rPr lang="en-US" sz="1500" b="1" kern="1200" dirty="0" smtClean="0">
              <a:solidFill>
                <a:schemeClr val="bg1"/>
              </a:solidFill>
            </a:rPr>
            <a:t>Statistics </a:t>
          </a:r>
          <a:r>
            <a:rPr lang="en-US" sz="1500" kern="1200" dirty="0" smtClean="0">
              <a:solidFill>
                <a:schemeClr val="bg1"/>
              </a:solidFill>
            </a:rPr>
            <a:t>and </a:t>
          </a:r>
          <a:r>
            <a:rPr lang="en-US" sz="1500" b="1" kern="1200" dirty="0" smtClean="0">
              <a:solidFill>
                <a:schemeClr val="bg1"/>
              </a:solidFill>
            </a:rPr>
            <a:t>Linear Algebra</a:t>
          </a:r>
          <a:endParaRPr lang="en-US" sz="1500" kern="1200" dirty="0">
            <a:solidFill>
              <a:schemeClr val="bg1"/>
            </a:solidFill>
          </a:endParaRPr>
        </a:p>
        <a:p>
          <a:pPr marL="114300" lvl="1" indent="-114300" algn="l" defTabSz="666750">
            <a:lnSpc>
              <a:spcPct val="90000"/>
            </a:lnSpc>
            <a:spcBef>
              <a:spcPct val="0"/>
            </a:spcBef>
            <a:spcAft>
              <a:spcPct val="20000"/>
            </a:spcAft>
            <a:buChar char="••"/>
          </a:pPr>
          <a:r>
            <a:rPr lang="en-US" sz="1500" kern="1200" dirty="0" smtClean="0">
              <a:solidFill>
                <a:schemeClr val="bg1"/>
              </a:solidFill>
            </a:rPr>
            <a:t>Learn to use </a:t>
          </a:r>
          <a:r>
            <a:rPr lang="en-US" sz="1500" b="1" kern="1200" dirty="0" err="1" smtClean="0">
              <a:solidFill>
                <a:schemeClr val="bg1"/>
              </a:solidFill>
            </a:rPr>
            <a:t>NumPy</a:t>
          </a:r>
          <a:r>
            <a:rPr lang="en-US" sz="1500" kern="1200" dirty="0" smtClean="0">
              <a:solidFill>
                <a:schemeClr val="bg1"/>
              </a:solidFill>
            </a:rPr>
            <a:t> for Numerical Data</a:t>
          </a:r>
          <a:endParaRPr lang="en-US" sz="1500" kern="1200" dirty="0">
            <a:solidFill>
              <a:schemeClr val="bg1"/>
            </a:solidFill>
          </a:endParaRPr>
        </a:p>
        <a:p>
          <a:pPr marL="114300" lvl="1" indent="-114300" algn="l" defTabSz="666750">
            <a:lnSpc>
              <a:spcPct val="90000"/>
            </a:lnSpc>
            <a:spcBef>
              <a:spcPct val="0"/>
            </a:spcBef>
            <a:spcAft>
              <a:spcPct val="20000"/>
            </a:spcAft>
            <a:buChar char="••"/>
          </a:pPr>
          <a:r>
            <a:rPr lang="en-US" sz="1500" kern="1200" dirty="0" smtClean="0">
              <a:solidFill>
                <a:schemeClr val="bg1"/>
              </a:solidFill>
            </a:rPr>
            <a:t>Learn to use </a:t>
          </a:r>
          <a:r>
            <a:rPr lang="en-US" sz="1500" b="1" kern="1200" dirty="0" err="1" smtClean="0">
              <a:solidFill>
                <a:schemeClr val="bg1"/>
              </a:solidFill>
            </a:rPr>
            <a:t>Matplotlib</a:t>
          </a:r>
          <a:r>
            <a:rPr lang="en-US" sz="1500" kern="1200" dirty="0" smtClean="0">
              <a:solidFill>
                <a:schemeClr val="bg1"/>
              </a:solidFill>
            </a:rPr>
            <a:t> for Python Plotting</a:t>
          </a:r>
          <a:endParaRPr lang="en-US" sz="1500" kern="1200" dirty="0">
            <a:solidFill>
              <a:schemeClr val="bg1"/>
            </a:solidFill>
          </a:endParaRPr>
        </a:p>
        <a:p>
          <a:pPr marL="114300" lvl="1" indent="-114300" algn="l" defTabSz="666750">
            <a:lnSpc>
              <a:spcPct val="90000"/>
            </a:lnSpc>
            <a:spcBef>
              <a:spcPct val="0"/>
            </a:spcBef>
            <a:spcAft>
              <a:spcPct val="20000"/>
            </a:spcAft>
            <a:buChar char="••"/>
          </a:pPr>
          <a:r>
            <a:rPr lang="en-US" sz="1500" kern="1200" dirty="0" smtClean="0">
              <a:solidFill>
                <a:schemeClr val="bg1"/>
              </a:solidFill>
            </a:rPr>
            <a:t>Using </a:t>
          </a:r>
          <a:r>
            <a:rPr lang="en-US" sz="1500" b="1" kern="1200" dirty="0" smtClean="0">
              <a:solidFill>
                <a:schemeClr val="bg1"/>
              </a:solidFill>
            </a:rPr>
            <a:t>pandas </a:t>
          </a:r>
          <a:r>
            <a:rPr lang="en-US" sz="1500" kern="1200" dirty="0" smtClean="0">
              <a:solidFill>
                <a:schemeClr val="bg1"/>
              </a:solidFill>
            </a:rPr>
            <a:t>Data Frames to solve complex tasks</a:t>
          </a:r>
          <a:endParaRPr lang="en-US" sz="1500" kern="1200" dirty="0">
            <a:solidFill>
              <a:schemeClr val="bg1"/>
            </a:solidFill>
          </a:endParaRPr>
        </a:p>
      </dsp:txBody>
      <dsp:txXfrm>
        <a:off x="0" y="511811"/>
        <a:ext cx="4775935" cy="12192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F0D01-C3E6-564C-A86E-A3985E627DEF}">
      <dsp:nvSpPr>
        <dsp:cNvPr id="0" name=""/>
        <dsp:cNvSpPr/>
      </dsp:nvSpPr>
      <dsp:spPr>
        <a:xfrm>
          <a:off x="0" y="1091"/>
          <a:ext cx="4775935" cy="444867"/>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solidFill>
                <a:srgbClr val="FFFF00"/>
              </a:solidFill>
            </a:rPr>
            <a:t>Machine Learning…4Lec-2Pro</a:t>
          </a:r>
          <a:endParaRPr lang="en-US" sz="2400" b="1" kern="1200" dirty="0">
            <a:solidFill>
              <a:srgbClr val="FFFF00"/>
            </a:solidFill>
          </a:endParaRPr>
        </a:p>
      </dsp:txBody>
      <dsp:txXfrm>
        <a:off x="21717" y="22808"/>
        <a:ext cx="4732501" cy="401433"/>
      </dsp:txXfrm>
    </dsp:sp>
    <dsp:sp modelId="{1DD019B9-DDC7-EA44-A8A3-554CC0120A5D}">
      <dsp:nvSpPr>
        <dsp:cNvPr id="0" name=""/>
        <dsp:cNvSpPr/>
      </dsp:nvSpPr>
      <dsp:spPr>
        <a:xfrm>
          <a:off x="0" y="445958"/>
          <a:ext cx="4775935" cy="932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636" tIns="43180" rIns="241808" bIns="43180" numCol="1" spcCol="1270" anchor="t" anchorCtr="0">
          <a:noAutofit/>
        </a:bodyPr>
        <a:lstStyle/>
        <a:p>
          <a:pPr marL="228600" lvl="1" indent="-228600" algn="l" defTabSz="1200150" rtl="0">
            <a:lnSpc>
              <a:spcPct val="90000"/>
            </a:lnSpc>
            <a:spcBef>
              <a:spcPct val="0"/>
            </a:spcBef>
            <a:spcAft>
              <a:spcPct val="20000"/>
            </a:spcAft>
            <a:buChar char="••"/>
          </a:pPr>
          <a:r>
            <a:rPr lang="en-US" sz="2700" kern="1200" dirty="0" smtClean="0">
              <a:solidFill>
                <a:schemeClr val="bg1"/>
              </a:solidFill>
              <a:latin typeface="Calibri" panose="020F0502020204030204" pitchFamily="34" charset="0"/>
            </a:rPr>
            <a:t>Supervised</a:t>
          </a:r>
          <a:endParaRPr lang="en-US" sz="2700" kern="1200" dirty="0">
            <a:solidFill>
              <a:schemeClr val="bg1"/>
            </a:solidFill>
            <a:latin typeface="Calibri" panose="020F0502020204030204" pitchFamily="34" charset="0"/>
          </a:endParaRPr>
        </a:p>
        <a:p>
          <a:pPr marL="228600" lvl="1" indent="-228600" algn="l" defTabSz="1200150" rtl="0">
            <a:lnSpc>
              <a:spcPct val="90000"/>
            </a:lnSpc>
            <a:spcBef>
              <a:spcPct val="0"/>
            </a:spcBef>
            <a:spcAft>
              <a:spcPct val="20000"/>
            </a:spcAft>
            <a:buChar char="••"/>
          </a:pPr>
          <a:r>
            <a:rPr lang="en-US" sz="2700" kern="1200" dirty="0" smtClean="0">
              <a:solidFill>
                <a:schemeClr val="bg1"/>
              </a:solidFill>
              <a:latin typeface="Calibri" panose="020F0502020204030204" pitchFamily="34" charset="0"/>
            </a:rPr>
            <a:t>Unsupervised Learning</a:t>
          </a:r>
          <a:endParaRPr lang="en-US" sz="2700" kern="1200" dirty="0">
            <a:solidFill>
              <a:schemeClr val="bg1"/>
            </a:solidFill>
            <a:latin typeface="Calibri" panose="020F0502020204030204" pitchFamily="34" charset="0"/>
          </a:endParaRPr>
        </a:p>
      </dsp:txBody>
      <dsp:txXfrm>
        <a:off x="0" y="445958"/>
        <a:ext cx="4775935" cy="9325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F0D01-C3E6-564C-A86E-A3985E627DEF}">
      <dsp:nvSpPr>
        <dsp:cNvPr id="0" name=""/>
        <dsp:cNvSpPr/>
      </dsp:nvSpPr>
      <dsp:spPr>
        <a:xfrm>
          <a:off x="0" y="47350"/>
          <a:ext cx="4775935" cy="427313"/>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solidFill>
                <a:srgbClr val="FFFF00"/>
              </a:solidFill>
            </a:rPr>
            <a:t>Deep Learning…2 </a:t>
          </a:r>
          <a:r>
            <a:rPr lang="en-US" sz="1800" b="1" kern="1200" dirty="0" err="1" smtClean="0">
              <a:solidFill>
                <a:srgbClr val="FFFF00"/>
              </a:solidFill>
            </a:rPr>
            <a:t>Lec</a:t>
          </a:r>
          <a:r>
            <a:rPr lang="en-US" sz="1800" b="1" kern="1200" dirty="0" smtClean="0">
              <a:solidFill>
                <a:srgbClr val="FFFF00"/>
              </a:solidFill>
            </a:rPr>
            <a:t> - 1 Project</a:t>
          </a:r>
          <a:endParaRPr lang="en-US" sz="1800" b="1" kern="1200" dirty="0">
            <a:solidFill>
              <a:srgbClr val="FFFF00"/>
            </a:solidFill>
          </a:endParaRPr>
        </a:p>
      </dsp:txBody>
      <dsp:txXfrm>
        <a:off x="20860" y="68210"/>
        <a:ext cx="4734215" cy="385593"/>
      </dsp:txXfrm>
    </dsp:sp>
    <dsp:sp modelId="{1DD019B9-DDC7-EA44-A8A3-554CC0120A5D}">
      <dsp:nvSpPr>
        <dsp:cNvPr id="0" name=""/>
        <dsp:cNvSpPr/>
      </dsp:nvSpPr>
      <dsp:spPr>
        <a:xfrm>
          <a:off x="0" y="474663"/>
          <a:ext cx="4775935" cy="908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636"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en-US" sz="2000" b="1" kern="1200" dirty="0" smtClean="0">
              <a:solidFill>
                <a:schemeClr val="bg1"/>
              </a:solidFill>
            </a:rPr>
            <a:t>Deep Learning </a:t>
          </a:r>
          <a:r>
            <a:rPr lang="en-US" sz="2000" kern="1200" dirty="0" smtClean="0">
              <a:solidFill>
                <a:schemeClr val="bg1"/>
              </a:solidFill>
            </a:rPr>
            <a:t>introduction.</a:t>
          </a:r>
          <a:endParaRPr lang="en-US" sz="2000" b="1" kern="1200" dirty="0">
            <a:solidFill>
              <a:schemeClr val="bg1"/>
            </a:solidFill>
          </a:endParaRPr>
        </a:p>
        <a:p>
          <a:pPr marL="228600" lvl="1" indent="-228600" algn="l" defTabSz="889000" rtl="0">
            <a:lnSpc>
              <a:spcPct val="90000"/>
            </a:lnSpc>
            <a:spcBef>
              <a:spcPct val="0"/>
            </a:spcBef>
            <a:spcAft>
              <a:spcPct val="20000"/>
            </a:spcAft>
            <a:buChar char="••"/>
          </a:pPr>
          <a:r>
            <a:rPr lang="en-US" sz="2000" kern="1200" dirty="0" smtClean="0">
              <a:solidFill>
                <a:schemeClr val="bg1"/>
              </a:solidFill>
            </a:rPr>
            <a:t>Computer Vision implementation using </a:t>
          </a:r>
          <a:r>
            <a:rPr lang="en-US" sz="2000" b="1" kern="1200" dirty="0" smtClean="0">
              <a:solidFill>
                <a:schemeClr val="bg1"/>
              </a:solidFill>
            </a:rPr>
            <a:t>Deep Learning</a:t>
          </a:r>
          <a:endParaRPr lang="en-US" sz="2000" b="1" u="sng" kern="1200" dirty="0">
            <a:solidFill>
              <a:schemeClr val="bg1"/>
            </a:solidFill>
          </a:endParaRPr>
        </a:p>
      </dsp:txBody>
      <dsp:txXfrm>
        <a:off x="0" y="474663"/>
        <a:ext cx="4775935" cy="9082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8875CB-34E8-49BB-A90A-E8C99E655642}">
      <dsp:nvSpPr>
        <dsp:cNvPr id="0" name=""/>
        <dsp:cNvSpPr/>
      </dsp:nvSpPr>
      <dsp:spPr>
        <a:xfrm>
          <a:off x="617813" y="0"/>
          <a:ext cx="7001890" cy="304008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6186F3-7B30-427F-9489-78BC074222EE}">
      <dsp:nvSpPr>
        <dsp:cNvPr id="0" name=""/>
        <dsp:cNvSpPr/>
      </dsp:nvSpPr>
      <dsp:spPr>
        <a:xfrm>
          <a:off x="2080" y="912024"/>
          <a:ext cx="1566468" cy="121603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smtClean="0">
              <a:solidFill>
                <a:schemeClr val="bg1"/>
              </a:solidFill>
              <a:latin typeface="Open Sans"/>
            </a:rPr>
            <a:t>Step 1: </a:t>
          </a:r>
          <a:br>
            <a:rPr lang="en-US" sz="1500" b="1" kern="1200" dirty="0" smtClean="0">
              <a:solidFill>
                <a:schemeClr val="bg1"/>
              </a:solidFill>
              <a:latin typeface="Open Sans"/>
            </a:rPr>
          </a:br>
          <a:r>
            <a:rPr lang="en-US" sz="1500" b="1" kern="1200" dirty="0" smtClean="0">
              <a:solidFill>
                <a:schemeClr val="bg1"/>
              </a:solidFill>
              <a:latin typeface="Open Sans"/>
            </a:rPr>
            <a:t>Ask questions</a:t>
          </a:r>
          <a:endParaRPr lang="en-US" sz="1500" kern="1200" dirty="0">
            <a:solidFill>
              <a:schemeClr val="bg1"/>
            </a:solidFill>
          </a:endParaRPr>
        </a:p>
      </dsp:txBody>
      <dsp:txXfrm>
        <a:off x="61442" y="971386"/>
        <a:ext cx="1447744" cy="1097309"/>
      </dsp:txXfrm>
    </dsp:sp>
    <dsp:sp modelId="{9F07C612-C9D7-4E4D-A8FA-8AF3B139F0EF}">
      <dsp:nvSpPr>
        <dsp:cNvPr id="0" name=""/>
        <dsp:cNvSpPr/>
      </dsp:nvSpPr>
      <dsp:spPr>
        <a:xfrm>
          <a:off x="1668802" y="912024"/>
          <a:ext cx="1566468" cy="121603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smtClean="0"/>
            <a:t>Step 2: Wrangle data</a:t>
          </a:r>
          <a:endParaRPr lang="en-US" sz="1500" b="1" kern="1200" dirty="0"/>
        </a:p>
      </dsp:txBody>
      <dsp:txXfrm>
        <a:off x="1728164" y="971386"/>
        <a:ext cx="1447744" cy="1097309"/>
      </dsp:txXfrm>
    </dsp:sp>
    <dsp:sp modelId="{5596E836-2FCF-4617-8566-B116CC9B4C70}">
      <dsp:nvSpPr>
        <dsp:cNvPr id="0" name=""/>
        <dsp:cNvSpPr/>
      </dsp:nvSpPr>
      <dsp:spPr>
        <a:xfrm>
          <a:off x="3335524" y="912024"/>
          <a:ext cx="1566468" cy="121603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smtClean="0"/>
            <a:t>Step 3: Perform EDA (Exploratory Data Analysis)</a:t>
          </a:r>
          <a:endParaRPr lang="en-US" sz="1500" b="1" kern="1200" dirty="0"/>
        </a:p>
      </dsp:txBody>
      <dsp:txXfrm>
        <a:off x="3394886" y="971386"/>
        <a:ext cx="1447744" cy="1097309"/>
      </dsp:txXfrm>
    </dsp:sp>
    <dsp:sp modelId="{7500350E-8D47-476D-9372-A2EEA7A8A4DD}">
      <dsp:nvSpPr>
        <dsp:cNvPr id="0" name=""/>
        <dsp:cNvSpPr/>
      </dsp:nvSpPr>
      <dsp:spPr>
        <a:xfrm>
          <a:off x="5002247" y="912024"/>
          <a:ext cx="1566468" cy="121603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smtClean="0"/>
            <a:t>Step 4:</a:t>
          </a:r>
          <a:br>
            <a:rPr lang="en-US" sz="1500" b="1" kern="1200" dirty="0" smtClean="0"/>
          </a:br>
          <a:r>
            <a:rPr lang="en-US" sz="1500" b="1" kern="1200" dirty="0" smtClean="0"/>
            <a:t> Draw conclusions </a:t>
          </a:r>
        </a:p>
      </dsp:txBody>
      <dsp:txXfrm>
        <a:off x="5061609" y="971386"/>
        <a:ext cx="1447744" cy="1097309"/>
      </dsp:txXfrm>
    </dsp:sp>
    <dsp:sp modelId="{E3CB2D34-F356-49A4-BD89-37CD7BD565E3}">
      <dsp:nvSpPr>
        <dsp:cNvPr id="0" name=""/>
        <dsp:cNvSpPr/>
      </dsp:nvSpPr>
      <dsp:spPr>
        <a:xfrm>
          <a:off x="6668969" y="912024"/>
          <a:ext cx="1566468" cy="121603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smtClean="0"/>
            <a:t>Step 5: Communicate your results</a:t>
          </a:r>
          <a:endParaRPr lang="en-US" sz="1500" b="1" kern="1200" dirty="0"/>
        </a:p>
      </dsp:txBody>
      <dsp:txXfrm>
        <a:off x="6728331" y="971386"/>
        <a:ext cx="1447744" cy="10973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174E6-EA17-4082-BCEC-9EA9568C2205}">
      <dsp:nvSpPr>
        <dsp:cNvPr id="0" name=""/>
        <dsp:cNvSpPr/>
      </dsp:nvSpPr>
      <dsp:spPr>
        <a:xfrm>
          <a:off x="4353098" y="2382926"/>
          <a:ext cx="1276280" cy="303696"/>
        </a:xfrm>
        <a:custGeom>
          <a:avLst/>
          <a:gdLst/>
          <a:ahLst/>
          <a:cxnLst/>
          <a:rect l="0" t="0" r="0" b="0"/>
          <a:pathLst>
            <a:path>
              <a:moveTo>
                <a:pt x="0" y="0"/>
              </a:moveTo>
              <a:lnTo>
                <a:pt x="0" y="206960"/>
              </a:lnTo>
              <a:lnTo>
                <a:pt x="1276280" y="206960"/>
              </a:lnTo>
              <a:lnTo>
                <a:pt x="1276280" y="3036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F6DAF7-909D-4895-8D32-E778B45D6CF8}">
      <dsp:nvSpPr>
        <dsp:cNvPr id="0" name=""/>
        <dsp:cNvSpPr/>
      </dsp:nvSpPr>
      <dsp:spPr>
        <a:xfrm>
          <a:off x="4307378" y="2382926"/>
          <a:ext cx="91440" cy="303696"/>
        </a:xfrm>
        <a:custGeom>
          <a:avLst/>
          <a:gdLst/>
          <a:ahLst/>
          <a:cxnLst/>
          <a:rect l="0" t="0" r="0" b="0"/>
          <a:pathLst>
            <a:path>
              <a:moveTo>
                <a:pt x="45720" y="0"/>
              </a:moveTo>
              <a:lnTo>
                <a:pt x="45720" y="3036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C1C26A-75A5-4C55-AF61-D7034845348F}">
      <dsp:nvSpPr>
        <dsp:cNvPr id="0" name=""/>
        <dsp:cNvSpPr/>
      </dsp:nvSpPr>
      <dsp:spPr>
        <a:xfrm>
          <a:off x="3076818" y="2382926"/>
          <a:ext cx="1276280" cy="303696"/>
        </a:xfrm>
        <a:custGeom>
          <a:avLst/>
          <a:gdLst/>
          <a:ahLst/>
          <a:cxnLst/>
          <a:rect l="0" t="0" r="0" b="0"/>
          <a:pathLst>
            <a:path>
              <a:moveTo>
                <a:pt x="1276280" y="0"/>
              </a:moveTo>
              <a:lnTo>
                <a:pt x="1276280" y="206960"/>
              </a:lnTo>
              <a:lnTo>
                <a:pt x="0" y="206960"/>
              </a:lnTo>
              <a:lnTo>
                <a:pt x="0" y="3036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94815E-8399-4401-A577-9E233877A9E9}">
      <dsp:nvSpPr>
        <dsp:cNvPr id="0" name=""/>
        <dsp:cNvSpPr/>
      </dsp:nvSpPr>
      <dsp:spPr>
        <a:xfrm>
          <a:off x="2757748" y="1416143"/>
          <a:ext cx="1595350" cy="303696"/>
        </a:xfrm>
        <a:custGeom>
          <a:avLst/>
          <a:gdLst/>
          <a:ahLst/>
          <a:cxnLst/>
          <a:rect l="0" t="0" r="0" b="0"/>
          <a:pathLst>
            <a:path>
              <a:moveTo>
                <a:pt x="0" y="0"/>
              </a:moveTo>
              <a:lnTo>
                <a:pt x="0" y="206960"/>
              </a:lnTo>
              <a:lnTo>
                <a:pt x="1595350" y="206960"/>
              </a:lnTo>
              <a:lnTo>
                <a:pt x="1595350" y="30369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8241F4-2EE4-4D60-89D0-95E05A305B52}">
      <dsp:nvSpPr>
        <dsp:cNvPr id="0" name=""/>
        <dsp:cNvSpPr/>
      </dsp:nvSpPr>
      <dsp:spPr>
        <a:xfrm>
          <a:off x="1162397" y="2382926"/>
          <a:ext cx="638140" cy="303696"/>
        </a:xfrm>
        <a:custGeom>
          <a:avLst/>
          <a:gdLst/>
          <a:ahLst/>
          <a:cxnLst/>
          <a:rect l="0" t="0" r="0" b="0"/>
          <a:pathLst>
            <a:path>
              <a:moveTo>
                <a:pt x="0" y="0"/>
              </a:moveTo>
              <a:lnTo>
                <a:pt x="0" y="206960"/>
              </a:lnTo>
              <a:lnTo>
                <a:pt x="638140" y="206960"/>
              </a:lnTo>
              <a:lnTo>
                <a:pt x="638140" y="3036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1D5F20-AFE2-4874-9676-5D34FAF37EFE}">
      <dsp:nvSpPr>
        <dsp:cNvPr id="0" name=""/>
        <dsp:cNvSpPr/>
      </dsp:nvSpPr>
      <dsp:spPr>
        <a:xfrm>
          <a:off x="524257" y="2382926"/>
          <a:ext cx="638140" cy="303696"/>
        </a:xfrm>
        <a:custGeom>
          <a:avLst/>
          <a:gdLst/>
          <a:ahLst/>
          <a:cxnLst/>
          <a:rect l="0" t="0" r="0" b="0"/>
          <a:pathLst>
            <a:path>
              <a:moveTo>
                <a:pt x="638140" y="0"/>
              </a:moveTo>
              <a:lnTo>
                <a:pt x="638140" y="206960"/>
              </a:lnTo>
              <a:lnTo>
                <a:pt x="0" y="206960"/>
              </a:lnTo>
              <a:lnTo>
                <a:pt x="0" y="3036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44BA30-BE8B-4E17-8B4A-80AB8CD5885D}">
      <dsp:nvSpPr>
        <dsp:cNvPr id="0" name=""/>
        <dsp:cNvSpPr/>
      </dsp:nvSpPr>
      <dsp:spPr>
        <a:xfrm>
          <a:off x="1162397" y="1416143"/>
          <a:ext cx="1595350" cy="303696"/>
        </a:xfrm>
        <a:custGeom>
          <a:avLst/>
          <a:gdLst/>
          <a:ahLst/>
          <a:cxnLst/>
          <a:rect l="0" t="0" r="0" b="0"/>
          <a:pathLst>
            <a:path>
              <a:moveTo>
                <a:pt x="1595350" y="0"/>
              </a:moveTo>
              <a:lnTo>
                <a:pt x="1595350" y="206960"/>
              </a:lnTo>
              <a:lnTo>
                <a:pt x="0" y="206960"/>
              </a:lnTo>
              <a:lnTo>
                <a:pt x="0" y="30369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271B1E-2C4F-41B9-9BD8-36AABF85219E}">
      <dsp:nvSpPr>
        <dsp:cNvPr id="0" name=""/>
        <dsp:cNvSpPr/>
      </dsp:nvSpPr>
      <dsp:spPr>
        <a:xfrm>
          <a:off x="2235633" y="753058"/>
          <a:ext cx="1044229" cy="6630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083D70-72F7-4B82-A295-DD64074520A0}">
      <dsp:nvSpPr>
        <dsp:cNvPr id="0" name=""/>
        <dsp:cNvSpPr/>
      </dsp:nvSpPr>
      <dsp:spPr>
        <a:xfrm>
          <a:off x="2351658" y="863282"/>
          <a:ext cx="1044229" cy="66308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latin typeface="Reem Kufi" panose="020B0604020202020204"/>
            </a:rPr>
            <a:t>Data set types </a:t>
          </a:r>
        </a:p>
      </dsp:txBody>
      <dsp:txXfrm>
        <a:off x="2371079" y="882703"/>
        <a:ext cx="1005387" cy="624243"/>
      </dsp:txXfrm>
    </dsp:sp>
    <dsp:sp modelId="{817EB91C-F0D4-46E4-BB9B-55F0EF4F0A20}">
      <dsp:nvSpPr>
        <dsp:cNvPr id="0" name=""/>
        <dsp:cNvSpPr/>
      </dsp:nvSpPr>
      <dsp:spPr>
        <a:xfrm>
          <a:off x="640283" y="1719840"/>
          <a:ext cx="1044229" cy="6630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845B64-0B1A-42AD-8A93-31749F919505}">
      <dsp:nvSpPr>
        <dsp:cNvPr id="0" name=""/>
        <dsp:cNvSpPr/>
      </dsp:nvSpPr>
      <dsp:spPr>
        <a:xfrm>
          <a:off x="756308" y="1830064"/>
          <a:ext cx="1044229" cy="66308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latin typeface="Reem Kufi" panose="020B0604020202020204"/>
            </a:rPr>
            <a:t>Structured data set </a:t>
          </a:r>
        </a:p>
      </dsp:txBody>
      <dsp:txXfrm>
        <a:off x="775729" y="1849485"/>
        <a:ext cx="1005387" cy="624243"/>
      </dsp:txXfrm>
    </dsp:sp>
    <dsp:sp modelId="{A9A21EEC-A1EA-481C-89E4-389B1B625A12}">
      <dsp:nvSpPr>
        <dsp:cNvPr id="0" name=""/>
        <dsp:cNvSpPr/>
      </dsp:nvSpPr>
      <dsp:spPr>
        <a:xfrm>
          <a:off x="2142" y="2686622"/>
          <a:ext cx="1044229" cy="6630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E145FF-2241-48E2-8C63-7DEEC42B9999}">
      <dsp:nvSpPr>
        <dsp:cNvPr id="0" name=""/>
        <dsp:cNvSpPr/>
      </dsp:nvSpPr>
      <dsp:spPr>
        <a:xfrm>
          <a:off x="118168" y="2796847"/>
          <a:ext cx="1044229" cy="66308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latin typeface="Reem Kufi" panose="020B0604020202020204"/>
            </a:rPr>
            <a:t>CSV or Excel files</a:t>
          </a:r>
        </a:p>
      </dsp:txBody>
      <dsp:txXfrm>
        <a:off x="137589" y="2816268"/>
        <a:ext cx="1005387" cy="624243"/>
      </dsp:txXfrm>
    </dsp:sp>
    <dsp:sp modelId="{53964E3E-D31E-4257-8770-15B22EB66F2C}">
      <dsp:nvSpPr>
        <dsp:cNvPr id="0" name=""/>
        <dsp:cNvSpPr/>
      </dsp:nvSpPr>
      <dsp:spPr>
        <a:xfrm>
          <a:off x="1278423" y="2686622"/>
          <a:ext cx="1044229" cy="6630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37252C-A029-4D06-851D-B7DA4356C425}">
      <dsp:nvSpPr>
        <dsp:cNvPr id="0" name=""/>
        <dsp:cNvSpPr/>
      </dsp:nvSpPr>
      <dsp:spPr>
        <a:xfrm>
          <a:off x="1394448" y="2796847"/>
          <a:ext cx="1044229" cy="66308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0" i="0" kern="1200"/>
            <a:t>SQL databases</a:t>
          </a:r>
          <a:endParaRPr lang="en-US" sz="1300" kern="1200" dirty="0"/>
        </a:p>
      </dsp:txBody>
      <dsp:txXfrm>
        <a:off x="1413869" y="2816268"/>
        <a:ext cx="1005387" cy="624243"/>
      </dsp:txXfrm>
    </dsp:sp>
    <dsp:sp modelId="{D4FCE32C-AF71-4C2F-8B57-11503E91467A}">
      <dsp:nvSpPr>
        <dsp:cNvPr id="0" name=""/>
        <dsp:cNvSpPr/>
      </dsp:nvSpPr>
      <dsp:spPr>
        <a:xfrm>
          <a:off x="3830983" y="1719840"/>
          <a:ext cx="1044229" cy="6630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61AA7E-C336-4F30-9A4C-E908BAF1956E}">
      <dsp:nvSpPr>
        <dsp:cNvPr id="0" name=""/>
        <dsp:cNvSpPr/>
      </dsp:nvSpPr>
      <dsp:spPr>
        <a:xfrm>
          <a:off x="3947009" y="1830064"/>
          <a:ext cx="1044229" cy="66308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latin typeface="Reem Kufi" panose="020B0604020202020204"/>
            </a:rPr>
            <a:t>Unstructured data set</a:t>
          </a:r>
        </a:p>
      </dsp:txBody>
      <dsp:txXfrm>
        <a:off x="3966430" y="1849485"/>
        <a:ext cx="1005387" cy="624243"/>
      </dsp:txXfrm>
    </dsp:sp>
    <dsp:sp modelId="{BBDBAC63-C7EB-4BDD-A00E-C6CC97A1B1E5}">
      <dsp:nvSpPr>
        <dsp:cNvPr id="0" name=""/>
        <dsp:cNvSpPr/>
      </dsp:nvSpPr>
      <dsp:spPr>
        <a:xfrm>
          <a:off x="2554703" y="2686622"/>
          <a:ext cx="1044229" cy="6630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855A8F-1D47-4B78-AED8-FE567DE927DE}">
      <dsp:nvSpPr>
        <dsp:cNvPr id="0" name=""/>
        <dsp:cNvSpPr/>
      </dsp:nvSpPr>
      <dsp:spPr>
        <a:xfrm>
          <a:off x="2670729" y="2796847"/>
          <a:ext cx="1044229" cy="66308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Text</a:t>
          </a:r>
        </a:p>
      </dsp:txBody>
      <dsp:txXfrm>
        <a:off x="2690150" y="2816268"/>
        <a:ext cx="1005387" cy="624243"/>
      </dsp:txXfrm>
    </dsp:sp>
    <dsp:sp modelId="{94B9272D-B0AF-405C-BAF7-097A0927C972}">
      <dsp:nvSpPr>
        <dsp:cNvPr id="0" name=""/>
        <dsp:cNvSpPr/>
      </dsp:nvSpPr>
      <dsp:spPr>
        <a:xfrm>
          <a:off x="3830983" y="2686622"/>
          <a:ext cx="1044229" cy="6630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171663-4D27-483A-81F7-8151A7267770}">
      <dsp:nvSpPr>
        <dsp:cNvPr id="0" name=""/>
        <dsp:cNvSpPr/>
      </dsp:nvSpPr>
      <dsp:spPr>
        <a:xfrm>
          <a:off x="3947009" y="2796847"/>
          <a:ext cx="1044229" cy="66308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Images</a:t>
          </a:r>
        </a:p>
      </dsp:txBody>
      <dsp:txXfrm>
        <a:off x="3966430" y="2816268"/>
        <a:ext cx="1005387" cy="624243"/>
      </dsp:txXfrm>
    </dsp:sp>
    <dsp:sp modelId="{EE8A5AD5-F991-48BE-8A18-ACA6E10FE7F6}">
      <dsp:nvSpPr>
        <dsp:cNvPr id="0" name=""/>
        <dsp:cNvSpPr/>
      </dsp:nvSpPr>
      <dsp:spPr>
        <a:xfrm>
          <a:off x="5107264" y="2686622"/>
          <a:ext cx="1044229" cy="6630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7C83F3-51D7-4FC5-86ED-DA7462BF7E5C}">
      <dsp:nvSpPr>
        <dsp:cNvPr id="0" name=""/>
        <dsp:cNvSpPr/>
      </dsp:nvSpPr>
      <dsp:spPr>
        <a:xfrm>
          <a:off x="5223289" y="2796847"/>
          <a:ext cx="1044229" cy="66308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Audio </a:t>
          </a:r>
        </a:p>
      </dsp:txBody>
      <dsp:txXfrm>
        <a:off x="5242710" y="2816268"/>
        <a:ext cx="1005387" cy="62424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4887592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426bdd7b21ad129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g426bdd7b21ad129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4807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426bdd7b21ad1295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g426bdd7b21ad1295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2443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26bdd7b21ad1295_1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426bdd7b21ad1295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17060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426bdd7b21ad1295_1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g426bdd7b21ad1295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67444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26bdd7b21ad1295_1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g426bdd7b21ad1295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84669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426bdd7b21ad1295_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g426bdd7b21ad1295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5756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26bdd7b21ad1295_1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426bdd7b21ad1295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56625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426bdd7b21ad1295_1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g426bdd7b21ad1295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23495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26bdd7b21ad1295_2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g426bdd7b21ad1295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15613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26bdd7b21ad1295_2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426bdd7b21ad1295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24327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426bdd7b21ad1295_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g426bdd7b21ad1295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0103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26bdd7b21ad1295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426bdd7b21ad1295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3480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26bdd7b21ad1295_2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426bdd7b21ad1295_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10888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426bdd7b21ad1295_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g426bdd7b21ad1295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60717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26bdd7b21ad1295_2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426bdd7b21ad1295_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99781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426bdd7b21ad1295_2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g426bdd7b21ad1295_2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4921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426bdd7b21ad1295_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g426bdd7b21ad1295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7767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26bdd7b21ad1295_3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426bdd7b21ad1295_3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34684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426bdd7b21ad1295_3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g426bdd7b21ad1295_3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62884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26bdd7b21ad1295_3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g426bdd7b21ad1295_3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88533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26bdd7b21ad1295_3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426bdd7b21ad1295_3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44886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426bdd7b21ad1295_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g426bdd7b21ad1295_1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9417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426bdd7b21ad1295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g426bdd7b21ad1295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788100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26bdd7b21ad1295_3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426bdd7b21ad1295_3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643744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d4ad080ebc_0_9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4" name="Google Shape;74;gd4ad080eb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6587794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d4ad080ebc_0_10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0" name="Google Shape;80;gd4ad080eb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9932213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4ad080ebc_0_1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2" name="Google Shape;92;gd4ad080ebc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4979136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d4ad080ebc_0_1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d4ad080ebc_0_12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9077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d4ad080ebc_0_1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8" name="Google Shape;108;gd4ad080ebc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6040872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d4ad080ebc_0_1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d4ad080ebc_0_1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79699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d4ad080ebc_0_15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24" name="Google Shape;124;gd4ad080ebc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283115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d4ad080ebc_0_1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d4ad080ebc_0_16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060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26bdd7b21ad1295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g426bdd7b21ad1295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34698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426bdd7b21ad1295_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426bdd7b21ad1295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0530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426bdd7b21ad1295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g426bdd7b21ad1295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2928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26bdd7b21ad1295_1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426bdd7b21ad1295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69565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426bdd7b21ad1295_1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g426bdd7b21ad1295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85281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26bdd7b21ad1295_1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g426bdd7b21ad1295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7761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92850" y="2257100"/>
            <a:ext cx="5958300" cy="943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5200"/>
              <a:buNone/>
              <a:defRPr sz="5200">
                <a:solidFill>
                  <a:schemeClr val="lt2"/>
                </a:solidFill>
              </a:defRPr>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2617650" y="1786700"/>
            <a:ext cx="3908700" cy="470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Source Sans Pro"/>
              <a:buNone/>
              <a:defRPr>
                <a:latin typeface="Source Sans Pro"/>
                <a:ea typeface="Source Sans Pro"/>
                <a:cs typeface="Source Sans Pro"/>
                <a:sym typeface="Source Sans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900108">
            <a:off x="7586327"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Body + Right Side Image">
  <p:cSld name="Title + Body + Right Side Image">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323700" y="310894"/>
            <a:ext cx="8266200" cy="502800"/>
          </a:xfrm>
          <a:prstGeom prst="rect">
            <a:avLst/>
          </a:prstGeom>
          <a:noFill/>
          <a:ln>
            <a:noFill/>
          </a:ln>
        </p:spPr>
        <p:txBody>
          <a:bodyPr spcFirstLastPara="1" wrap="square" lIns="68575" tIns="68575" rIns="68575" bIns="68575" anchor="t" anchorCtr="0">
            <a:noAutofit/>
          </a:bodyPr>
          <a:lstStyle>
            <a:lvl1pPr lvl="0" algn="l" rtl="0">
              <a:lnSpc>
                <a:spcPct val="100000"/>
              </a:lnSpc>
              <a:spcBef>
                <a:spcPts val="0"/>
              </a:spcBef>
              <a:spcAft>
                <a:spcPts val="0"/>
              </a:spcAft>
              <a:buSzPts val="2700"/>
              <a:buFont typeface="Montserrat ExtraBold"/>
              <a:buNone/>
              <a:defRPr sz="2700">
                <a:latin typeface="Montserrat ExtraBold"/>
                <a:ea typeface="Montserrat ExtraBold"/>
                <a:cs typeface="Montserrat ExtraBold"/>
                <a:sym typeface="Montserrat ExtraBold"/>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0" name="Google Shape;80;p20"/>
          <p:cNvSpPr txBox="1">
            <a:spLocks noGrp="1"/>
          </p:cNvSpPr>
          <p:nvPr>
            <p:ph type="body" idx="1"/>
          </p:nvPr>
        </p:nvSpPr>
        <p:spPr>
          <a:xfrm>
            <a:off x="524869" y="1014975"/>
            <a:ext cx="3961200" cy="3318900"/>
          </a:xfrm>
          <a:prstGeom prst="rect">
            <a:avLst/>
          </a:prstGeom>
          <a:noFill/>
          <a:ln>
            <a:noFill/>
          </a:ln>
        </p:spPr>
        <p:txBody>
          <a:bodyPr spcFirstLastPara="1" wrap="square" lIns="68575" tIns="68575" rIns="68575" bIns="68575" anchor="t" anchorCtr="0">
            <a:noAutofit/>
          </a:bodyPr>
          <a:lstStyle>
            <a:lvl1pPr marL="457200" lvl="0" indent="-342900" algn="l" rtl="0">
              <a:lnSpc>
                <a:spcPct val="100000"/>
              </a:lnSpc>
              <a:spcBef>
                <a:spcPts val="0"/>
              </a:spcBef>
              <a:spcAft>
                <a:spcPts val="0"/>
              </a:spcAft>
              <a:buSzPts val="1800"/>
              <a:buFont typeface="Montserrat"/>
              <a:buChar char="●"/>
              <a:defRPr sz="1800">
                <a:latin typeface="Montserrat"/>
                <a:ea typeface="Montserrat"/>
                <a:cs typeface="Montserrat"/>
                <a:sym typeface="Montserrat"/>
              </a:defRPr>
            </a:lvl1pPr>
            <a:lvl2pPr marL="914400" lvl="1" indent="-342900" algn="l" rtl="0">
              <a:lnSpc>
                <a:spcPct val="100000"/>
              </a:lnSpc>
              <a:spcBef>
                <a:spcPts val="0"/>
              </a:spcBef>
              <a:spcAft>
                <a:spcPts val="0"/>
              </a:spcAft>
              <a:buSzPts val="1800"/>
              <a:buFont typeface="Montserrat"/>
              <a:buChar char="○"/>
              <a:defRPr sz="1800">
                <a:latin typeface="Montserrat"/>
                <a:ea typeface="Montserrat"/>
                <a:cs typeface="Montserrat"/>
                <a:sym typeface="Montserrat"/>
              </a:defRPr>
            </a:lvl2pPr>
            <a:lvl3pPr marL="1371600" lvl="2" indent="-342900" algn="l" rtl="0">
              <a:lnSpc>
                <a:spcPct val="100000"/>
              </a:lnSpc>
              <a:spcBef>
                <a:spcPts val="0"/>
              </a:spcBef>
              <a:spcAft>
                <a:spcPts val="0"/>
              </a:spcAft>
              <a:buSzPts val="1800"/>
              <a:buFont typeface="Montserrat"/>
              <a:buChar char="■"/>
              <a:defRPr sz="1800">
                <a:latin typeface="Montserrat"/>
                <a:ea typeface="Montserrat"/>
                <a:cs typeface="Montserrat"/>
                <a:sym typeface="Montserrat"/>
              </a:defRPr>
            </a:lvl3pPr>
            <a:lvl4pPr marL="1828800" lvl="3" indent="-342900" algn="l" rtl="0">
              <a:lnSpc>
                <a:spcPct val="100000"/>
              </a:lnSpc>
              <a:spcBef>
                <a:spcPts val="0"/>
              </a:spcBef>
              <a:spcAft>
                <a:spcPts val="0"/>
              </a:spcAft>
              <a:buSzPts val="1800"/>
              <a:buFont typeface="Montserrat"/>
              <a:buChar char="●"/>
              <a:defRPr sz="1800">
                <a:latin typeface="Montserrat"/>
                <a:ea typeface="Montserrat"/>
                <a:cs typeface="Montserrat"/>
                <a:sym typeface="Montserrat"/>
              </a:defRPr>
            </a:lvl4pPr>
            <a:lvl5pPr marL="2286000" lvl="4" indent="-342900" algn="l" rtl="0">
              <a:lnSpc>
                <a:spcPct val="100000"/>
              </a:lnSpc>
              <a:spcBef>
                <a:spcPts val="0"/>
              </a:spcBef>
              <a:spcAft>
                <a:spcPts val="0"/>
              </a:spcAft>
              <a:buSzPts val="1800"/>
              <a:buFont typeface="Montserrat"/>
              <a:buChar char="○"/>
              <a:defRPr sz="1800">
                <a:latin typeface="Montserrat"/>
                <a:ea typeface="Montserrat"/>
                <a:cs typeface="Montserrat"/>
                <a:sym typeface="Montserrat"/>
              </a:defRPr>
            </a:lvl5pPr>
            <a:lvl6pPr marL="2743200" lvl="5" indent="-342900" algn="l" rtl="0">
              <a:lnSpc>
                <a:spcPct val="100000"/>
              </a:lnSpc>
              <a:spcBef>
                <a:spcPts val="0"/>
              </a:spcBef>
              <a:spcAft>
                <a:spcPts val="0"/>
              </a:spcAft>
              <a:buSzPts val="1800"/>
              <a:buFont typeface="Montserrat"/>
              <a:buChar char="■"/>
              <a:defRPr sz="1800">
                <a:latin typeface="Montserrat"/>
                <a:ea typeface="Montserrat"/>
                <a:cs typeface="Montserrat"/>
                <a:sym typeface="Montserrat"/>
              </a:defRPr>
            </a:lvl6pPr>
            <a:lvl7pPr marL="3200400" lvl="6" indent="-342900" algn="l" rtl="0">
              <a:lnSpc>
                <a:spcPct val="100000"/>
              </a:lnSpc>
              <a:spcBef>
                <a:spcPts val="0"/>
              </a:spcBef>
              <a:spcAft>
                <a:spcPts val="0"/>
              </a:spcAft>
              <a:buSzPts val="1800"/>
              <a:buFont typeface="Montserrat"/>
              <a:buChar char="●"/>
              <a:defRPr sz="1800">
                <a:latin typeface="Montserrat"/>
                <a:ea typeface="Montserrat"/>
                <a:cs typeface="Montserrat"/>
                <a:sym typeface="Montserrat"/>
              </a:defRPr>
            </a:lvl7pPr>
            <a:lvl8pPr marL="3657600" lvl="7" indent="-342900" algn="l" rtl="0">
              <a:lnSpc>
                <a:spcPct val="100000"/>
              </a:lnSpc>
              <a:spcBef>
                <a:spcPts val="0"/>
              </a:spcBef>
              <a:spcAft>
                <a:spcPts val="0"/>
              </a:spcAft>
              <a:buSzPts val="1800"/>
              <a:buFont typeface="Montserrat"/>
              <a:buChar char="○"/>
              <a:defRPr sz="1800">
                <a:latin typeface="Montserrat"/>
                <a:ea typeface="Montserrat"/>
                <a:cs typeface="Montserrat"/>
                <a:sym typeface="Montserrat"/>
              </a:defRPr>
            </a:lvl8pPr>
            <a:lvl9pPr marL="4114800" lvl="8" indent="-342900" algn="l" rtl="0">
              <a:lnSpc>
                <a:spcPct val="100000"/>
              </a:lnSpc>
              <a:spcBef>
                <a:spcPts val="0"/>
              </a:spcBef>
              <a:spcAft>
                <a:spcPts val="0"/>
              </a:spcAft>
              <a:buSzPts val="1800"/>
              <a:buFont typeface="Montserrat"/>
              <a:buChar char="■"/>
              <a:defRPr sz="1800">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481029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52"/>
        <p:cNvGrpSpPr/>
        <p:nvPr/>
      </p:nvGrpSpPr>
      <p:grpSpPr>
        <a:xfrm>
          <a:off x="0" y="0"/>
          <a:ext cx="0" cy="0"/>
          <a:chOff x="0" y="0"/>
          <a:chExt cx="0" cy="0"/>
        </a:xfrm>
      </p:grpSpPr>
      <p:sp>
        <p:nvSpPr>
          <p:cNvPr id="53" name="Google Shape;53;p10"/>
          <p:cNvSpPr txBox="1">
            <a:spLocks noGrp="1"/>
          </p:cNvSpPr>
          <p:nvPr>
            <p:ph type="subTitle" idx="1"/>
          </p:nvPr>
        </p:nvSpPr>
        <p:spPr>
          <a:xfrm>
            <a:off x="2206250" y="1877517"/>
            <a:ext cx="4737300" cy="1182000"/>
          </a:xfrm>
          <a:prstGeom prst="rect">
            <a:avLst/>
          </a:prstGeom>
        </p:spPr>
        <p:txBody>
          <a:bodyPr spcFirstLastPara="1" wrap="square" lIns="91425" tIns="91425" rIns="91425" bIns="91425" anchor="t" anchorCtr="0">
            <a:noAutofit/>
          </a:bodyPr>
          <a:lstStyle>
            <a:lvl1pPr lvl="0" algn="ctr">
              <a:spcBef>
                <a:spcPts val="0"/>
              </a:spcBef>
              <a:spcAft>
                <a:spcPts val="0"/>
              </a:spcAft>
              <a:buSzPts val="2200"/>
              <a:buNone/>
              <a:defRPr sz="2200"/>
            </a:lvl1pPr>
            <a:lvl2pPr lvl="1">
              <a:spcBef>
                <a:spcPts val="1600"/>
              </a:spcBef>
              <a:spcAft>
                <a:spcPts val="0"/>
              </a:spcAft>
              <a:buSzPts val="2200"/>
              <a:buNone/>
              <a:defRPr sz="2200"/>
            </a:lvl2pPr>
            <a:lvl3pPr lvl="2">
              <a:spcBef>
                <a:spcPts val="1600"/>
              </a:spcBef>
              <a:spcAft>
                <a:spcPts val="0"/>
              </a:spcAft>
              <a:buSzPts val="2200"/>
              <a:buNone/>
              <a:defRPr sz="2200"/>
            </a:lvl3pPr>
            <a:lvl4pPr lvl="3">
              <a:spcBef>
                <a:spcPts val="1600"/>
              </a:spcBef>
              <a:spcAft>
                <a:spcPts val="0"/>
              </a:spcAft>
              <a:buSzPts val="2200"/>
              <a:buNone/>
              <a:defRPr sz="2200"/>
            </a:lvl4pPr>
            <a:lvl5pPr lvl="4">
              <a:spcBef>
                <a:spcPts val="1600"/>
              </a:spcBef>
              <a:spcAft>
                <a:spcPts val="0"/>
              </a:spcAft>
              <a:buSzPts val="2200"/>
              <a:buNone/>
              <a:defRPr sz="2200"/>
            </a:lvl5pPr>
            <a:lvl6pPr lvl="5">
              <a:spcBef>
                <a:spcPts val="1600"/>
              </a:spcBef>
              <a:spcAft>
                <a:spcPts val="0"/>
              </a:spcAft>
              <a:buSzPts val="2200"/>
              <a:buNone/>
              <a:defRPr sz="2200"/>
            </a:lvl6pPr>
            <a:lvl7pPr lvl="6">
              <a:spcBef>
                <a:spcPts val="1600"/>
              </a:spcBef>
              <a:spcAft>
                <a:spcPts val="0"/>
              </a:spcAft>
              <a:buSzPts val="2200"/>
              <a:buNone/>
              <a:defRPr sz="2200"/>
            </a:lvl7pPr>
            <a:lvl8pPr lvl="7">
              <a:spcBef>
                <a:spcPts val="1600"/>
              </a:spcBef>
              <a:spcAft>
                <a:spcPts val="0"/>
              </a:spcAft>
              <a:buSzPts val="2200"/>
              <a:buNone/>
              <a:defRPr sz="2200"/>
            </a:lvl8pPr>
            <a:lvl9pPr lvl="8">
              <a:spcBef>
                <a:spcPts val="1600"/>
              </a:spcBef>
              <a:spcAft>
                <a:spcPts val="1600"/>
              </a:spcAft>
              <a:buSzPts val="2200"/>
              <a:buNone/>
              <a:defRPr sz="2200"/>
            </a:lvl9pPr>
          </a:lstStyle>
          <a:p>
            <a:endParaRPr/>
          </a:p>
        </p:txBody>
      </p:sp>
      <p:sp>
        <p:nvSpPr>
          <p:cNvPr id="54" name="Google Shape;54;p10"/>
          <p:cNvSpPr txBox="1">
            <a:spLocks noGrp="1"/>
          </p:cNvSpPr>
          <p:nvPr>
            <p:ph type="title"/>
          </p:nvPr>
        </p:nvSpPr>
        <p:spPr>
          <a:xfrm>
            <a:off x="3003125" y="3059517"/>
            <a:ext cx="3142800" cy="327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800"/>
              <a:buNone/>
              <a:defRPr sz="1800">
                <a:solidFill>
                  <a:schemeClr val="accent1"/>
                </a:solidFill>
              </a:defRPr>
            </a:lvl1pPr>
            <a:lvl2pPr lvl="1">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2pPr>
            <a:lvl3pPr lvl="2">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3pPr>
            <a:lvl4pPr lvl="3">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4pPr>
            <a:lvl5pPr lvl="4">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5pPr>
            <a:lvl6pPr lvl="5">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6pPr>
            <a:lvl7pPr lvl="6">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7pPr>
            <a:lvl8pPr lvl="7">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8pPr>
            <a:lvl9pPr lvl="8">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9pPr>
          </a:lstStyle>
          <a:p>
            <a:endParaRPr/>
          </a:p>
        </p:txBody>
      </p:sp>
      <p:sp>
        <p:nvSpPr>
          <p:cNvPr id="55" name="Google Shape;55;p10"/>
          <p:cNvSpPr/>
          <p:nvPr/>
        </p:nvSpPr>
        <p:spPr>
          <a:xfrm rot="9387396" flipH="1">
            <a:off x="7503726" y="-428829"/>
            <a:ext cx="1802529" cy="1802529"/>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p:nvPr/>
        </p:nvSpPr>
        <p:spPr>
          <a:xfrm rot="-900108" flipH="1">
            <a:off x="-152805"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BLANK_1">
    <p:bg>
      <p:bgPr>
        <a:solidFill>
          <a:schemeClr val="lt1"/>
        </a:solidFill>
        <a:effectLst/>
      </p:bgPr>
    </p:bg>
    <p:spTree>
      <p:nvGrpSpPr>
        <p:cNvPr id="1" name="Shape 69"/>
        <p:cNvGrpSpPr/>
        <p:nvPr/>
      </p:nvGrpSpPr>
      <p:grpSpPr>
        <a:xfrm>
          <a:off x="0" y="0"/>
          <a:ext cx="0" cy="0"/>
          <a:chOff x="0" y="0"/>
          <a:chExt cx="0" cy="0"/>
        </a:xfrm>
      </p:grpSpPr>
      <p:sp>
        <p:nvSpPr>
          <p:cNvPr id="70" name="Google Shape;70;p14"/>
          <p:cNvSpPr/>
          <p:nvPr/>
        </p:nvSpPr>
        <p:spPr>
          <a:xfrm rot="-9387396">
            <a:off x="-70379" y="-428829"/>
            <a:ext cx="1802529" cy="1802529"/>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p:nvPr/>
        </p:nvSpPr>
        <p:spPr>
          <a:xfrm rot="900108">
            <a:off x="7586327"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781075" y="1635450"/>
            <a:ext cx="1714500" cy="97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6000"/>
              <a:buNone/>
              <a:defRPr sz="60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 name="Google Shape;15;p3"/>
          <p:cNvSpPr txBox="1">
            <a:spLocks noGrp="1"/>
          </p:cNvSpPr>
          <p:nvPr>
            <p:ph type="title" idx="2"/>
          </p:nvPr>
        </p:nvSpPr>
        <p:spPr>
          <a:xfrm>
            <a:off x="2343300" y="2406625"/>
            <a:ext cx="44577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3000"/>
              <a:buNone/>
              <a:defRPr sz="3000">
                <a:solidFill>
                  <a:schemeClr val="lt2"/>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16" name="Google Shape;16;p3"/>
          <p:cNvSpPr/>
          <p:nvPr/>
        </p:nvSpPr>
        <p:spPr>
          <a:xfrm>
            <a:off x="3515050" y="540000"/>
            <a:ext cx="4908900" cy="22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720000" y="4341175"/>
            <a:ext cx="4908900" cy="22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0" y="0"/>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0800000">
            <a:off x="7603425" y="3602975"/>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subTitle" idx="1"/>
          </p:nvPr>
        </p:nvSpPr>
        <p:spPr>
          <a:xfrm>
            <a:off x="2343300" y="2895900"/>
            <a:ext cx="4457700" cy="4560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extLst>
      <p:ext uri="{BB962C8B-B14F-4D97-AF65-F5344CB8AC3E}">
        <p14:creationId xmlns:p14="http://schemas.microsoft.com/office/powerpoint/2010/main" val="943908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1"/>
        </a:solid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ctrTitle"/>
          </p:nvPr>
        </p:nvSpPr>
        <p:spPr>
          <a:xfrm>
            <a:off x="1566750" y="1538250"/>
            <a:ext cx="6010500" cy="206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6000"/>
              <a:buNone/>
              <a:defRPr sz="6000">
                <a:solidFill>
                  <a:schemeClr val="lt2"/>
                </a:solidFill>
              </a:defRPr>
            </a:lvl1pPr>
            <a:lvl2pPr lvl="1" algn="ctr" rtl="0">
              <a:spcBef>
                <a:spcPts val="0"/>
              </a:spcBef>
              <a:spcAft>
                <a:spcPts val="0"/>
              </a:spcAft>
              <a:buClr>
                <a:schemeClr val="lt2"/>
              </a:buClr>
              <a:buSzPts val="5200"/>
              <a:buNone/>
              <a:defRPr sz="5200">
                <a:solidFill>
                  <a:schemeClr val="lt2"/>
                </a:solidFill>
              </a:defRPr>
            </a:lvl2pPr>
            <a:lvl3pPr lvl="2" algn="ctr" rtl="0">
              <a:spcBef>
                <a:spcPts val="0"/>
              </a:spcBef>
              <a:spcAft>
                <a:spcPts val="0"/>
              </a:spcAft>
              <a:buClr>
                <a:schemeClr val="lt2"/>
              </a:buClr>
              <a:buSzPts val="5200"/>
              <a:buNone/>
              <a:defRPr sz="5200">
                <a:solidFill>
                  <a:schemeClr val="lt2"/>
                </a:solidFill>
              </a:defRPr>
            </a:lvl3pPr>
            <a:lvl4pPr lvl="3" algn="ctr" rtl="0">
              <a:spcBef>
                <a:spcPts val="0"/>
              </a:spcBef>
              <a:spcAft>
                <a:spcPts val="0"/>
              </a:spcAft>
              <a:buClr>
                <a:schemeClr val="lt2"/>
              </a:buClr>
              <a:buSzPts val="5200"/>
              <a:buNone/>
              <a:defRPr sz="5200">
                <a:solidFill>
                  <a:schemeClr val="lt2"/>
                </a:solidFill>
              </a:defRPr>
            </a:lvl4pPr>
            <a:lvl5pPr lvl="4" algn="ctr" rtl="0">
              <a:spcBef>
                <a:spcPts val="0"/>
              </a:spcBef>
              <a:spcAft>
                <a:spcPts val="0"/>
              </a:spcAft>
              <a:buClr>
                <a:schemeClr val="lt2"/>
              </a:buClr>
              <a:buSzPts val="5200"/>
              <a:buNone/>
              <a:defRPr sz="5200">
                <a:solidFill>
                  <a:schemeClr val="lt2"/>
                </a:solidFill>
              </a:defRPr>
            </a:lvl5pPr>
            <a:lvl6pPr lvl="5" algn="ctr" rtl="0">
              <a:spcBef>
                <a:spcPts val="0"/>
              </a:spcBef>
              <a:spcAft>
                <a:spcPts val="0"/>
              </a:spcAft>
              <a:buClr>
                <a:schemeClr val="lt2"/>
              </a:buClr>
              <a:buSzPts val="5200"/>
              <a:buNone/>
              <a:defRPr sz="5200">
                <a:solidFill>
                  <a:schemeClr val="lt2"/>
                </a:solidFill>
              </a:defRPr>
            </a:lvl6pPr>
            <a:lvl7pPr lvl="6" algn="ctr" rtl="0">
              <a:spcBef>
                <a:spcPts val="0"/>
              </a:spcBef>
              <a:spcAft>
                <a:spcPts val="0"/>
              </a:spcAft>
              <a:buClr>
                <a:schemeClr val="lt2"/>
              </a:buClr>
              <a:buSzPts val="5200"/>
              <a:buNone/>
              <a:defRPr sz="5200">
                <a:solidFill>
                  <a:schemeClr val="lt2"/>
                </a:solidFill>
              </a:defRPr>
            </a:lvl7pPr>
            <a:lvl8pPr lvl="7" algn="ctr" rtl="0">
              <a:spcBef>
                <a:spcPts val="0"/>
              </a:spcBef>
              <a:spcAft>
                <a:spcPts val="0"/>
              </a:spcAft>
              <a:buClr>
                <a:schemeClr val="lt2"/>
              </a:buClr>
              <a:buSzPts val="5200"/>
              <a:buNone/>
              <a:defRPr sz="5200">
                <a:solidFill>
                  <a:schemeClr val="lt2"/>
                </a:solidFill>
              </a:defRPr>
            </a:lvl8pPr>
            <a:lvl9pPr lvl="8" algn="ctr" rtl="0">
              <a:spcBef>
                <a:spcPts val="0"/>
              </a:spcBef>
              <a:spcAft>
                <a:spcPts val="0"/>
              </a:spcAft>
              <a:buClr>
                <a:schemeClr val="lt2"/>
              </a:buClr>
              <a:buSzPts val="5200"/>
              <a:buNone/>
              <a:defRPr sz="5200">
                <a:solidFill>
                  <a:schemeClr val="lt2"/>
                </a:solidFill>
              </a:defRPr>
            </a:lvl9pPr>
          </a:lstStyle>
          <a:p>
            <a:endParaRPr/>
          </a:p>
        </p:txBody>
      </p:sp>
      <p:sp>
        <p:nvSpPr>
          <p:cNvPr id="42" name="Google Shape;42;p8"/>
          <p:cNvSpPr/>
          <p:nvPr/>
        </p:nvSpPr>
        <p:spPr>
          <a:xfrm flipH="1">
            <a:off x="720062" y="540000"/>
            <a:ext cx="4908900" cy="22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p:nvPr/>
        </p:nvSpPr>
        <p:spPr>
          <a:xfrm flipH="1">
            <a:off x="3515112" y="4341175"/>
            <a:ext cx="4908900" cy="22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p:nvPr/>
        </p:nvSpPr>
        <p:spPr>
          <a:xfrm rot="9387396" flipH="1">
            <a:off x="7503726" y="-428829"/>
            <a:ext cx="1802529" cy="1802529"/>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900108" flipH="1">
            <a:off x="-152805"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426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ullet point">
  <p:cSld name="Bullet point">
    <p:bg>
      <p:bgPr>
        <a:solidFill>
          <a:schemeClr val="lt1"/>
        </a:solidFill>
        <a:effectLst/>
      </p:bgPr>
    </p:bg>
    <p:spTree>
      <p:nvGrpSpPr>
        <p:cNvPr id="1" name="Shape 65"/>
        <p:cNvGrpSpPr/>
        <p:nvPr/>
      </p:nvGrpSpPr>
      <p:grpSpPr>
        <a:xfrm>
          <a:off x="0" y="0"/>
          <a:ext cx="0" cy="0"/>
          <a:chOff x="0" y="0"/>
          <a:chExt cx="0" cy="0"/>
        </a:xfrm>
      </p:grpSpPr>
      <p:sp>
        <p:nvSpPr>
          <p:cNvPr id="66" name="Google Shape;66;p13"/>
          <p:cNvSpPr/>
          <p:nvPr/>
        </p:nvSpPr>
        <p:spPr>
          <a:xfrm rot="10800000">
            <a:off x="7603425" y="3602975"/>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txBox="1">
            <a:spLocks noGrp="1"/>
          </p:cNvSpPr>
          <p:nvPr>
            <p:ph type="title"/>
          </p:nvPr>
        </p:nvSpPr>
        <p:spPr>
          <a:xfrm>
            <a:off x="4572000" y="540000"/>
            <a:ext cx="38520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3"/>
          <p:cNvSpPr txBox="1">
            <a:spLocks noGrp="1"/>
          </p:cNvSpPr>
          <p:nvPr>
            <p:ph type="subTitle" idx="1"/>
          </p:nvPr>
        </p:nvSpPr>
        <p:spPr>
          <a:xfrm>
            <a:off x="4830800" y="1564700"/>
            <a:ext cx="3436800" cy="2417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400"/>
              <a:buFont typeface="Arial"/>
              <a:buAutoNum type="arabicPeriod"/>
              <a:defRPr sz="1600"/>
            </a:lvl1pPr>
            <a:lvl2pPr lvl="1">
              <a:spcBef>
                <a:spcPts val="1600"/>
              </a:spcBef>
              <a:spcAft>
                <a:spcPts val="0"/>
              </a:spcAft>
              <a:buClr>
                <a:schemeClr val="dk1"/>
              </a:buClr>
              <a:buSzPts val="1400"/>
              <a:buFont typeface="Arial"/>
              <a:buAutoNum type="alphaLcPeriod"/>
              <a:defRPr/>
            </a:lvl2pPr>
            <a:lvl3pPr lvl="2">
              <a:spcBef>
                <a:spcPts val="1600"/>
              </a:spcBef>
              <a:spcAft>
                <a:spcPts val="0"/>
              </a:spcAft>
              <a:buClr>
                <a:schemeClr val="dk1"/>
              </a:buClr>
              <a:buSzPts val="1400"/>
              <a:buFont typeface="Arial"/>
              <a:buAutoNum type="romanLcPeriod"/>
              <a:defRPr/>
            </a:lvl3pPr>
            <a:lvl4pPr lvl="3">
              <a:spcBef>
                <a:spcPts val="1600"/>
              </a:spcBef>
              <a:spcAft>
                <a:spcPts val="0"/>
              </a:spcAft>
              <a:buClr>
                <a:schemeClr val="dk1"/>
              </a:buClr>
              <a:buSzPts val="1400"/>
              <a:buFont typeface="Arial"/>
              <a:buAutoNum type="arabicPeriod"/>
              <a:defRPr/>
            </a:lvl4pPr>
            <a:lvl5pPr lvl="4">
              <a:spcBef>
                <a:spcPts val="1600"/>
              </a:spcBef>
              <a:spcAft>
                <a:spcPts val="0"/>
              </a:spcAft>
              <a:buClr>
                <a:schemeClr val="dk1"/>
              </a:buClr>
              <a:buSzPts val="1400"/>
              <a:buFont typeface="Arial"/>
              <a:buAutoNum type="alphaLcPeriod"/>
              <a:defRPr/>
            </a:lvl5pPr>
            <a:lvl6pPr lvl="5">
              <a:spcBef>
                <a:spcPts val="1600"/>
              </a:spcBef>
              <a:spcAft>
                <a:spcPts val="0"/>
              </a:spcAft>
              <a:buClr>
                <a:schemeClr val="dk1"/>
              </a:buClr>
              <a:buSzPts val="1400"/>
              <a:buFont typeface="Arial"/>
              <a:buAutoNum type="romanLcPeriod"/>
              <a:defRPr/>
            </a:lvl6pPr>
            <a:lvl7pPr lvl="6">
              <a:spcBef>
                <a:spcPts val="1600"/>
              </a:spcBef>
              <a:spcAft>
                <a:spcPts val="0"/>
              </a:spcAft>
              <a:buClr>
                <a:schemeClr val="dk1"/>
              </a:buClr>
              <a:buSzPts val="1400"/>
              <a:buFont typeface="Arial"/>
              <a:buAutoNum type="arabicPeriod"/>
              <a:defRPr/>
            </a:lvl7pPr>
            <a:lvl8pPr lvl="7">
              <a:spcBef>
                <a:spcPts val="1600"/>
              </a:spcBef>
              <a:spcAft>
                <a:spcPts val="0"/>
              </a:spcAft>
              <a:buClr>
                <a:schemeClr val="dk1"/>
              </a:buClr>
              <a:buSzPts val="1400"/>
              <a:buFont typeface="Arial"/>
              <a:buAutoNum type="alphaLcPeriod"/>
              <a:defRPr/>
            </a:lvl8pPr>
            <a:lvl9pPr lvl="8">
              <a:spcBef>
                <a:spcPts val="1600"/>
              </a:spcBef>
              <a:spcAft>
                <a:spcPts val="1600"/>
              </a:spcAft>
              <a:buClr>
                <a:schemeClr val="dk1"/>
              </a:buClr>
              <a:buSzPts val="1400"/>
              <a:buFont typeface="Arial"/>
              <a:buAutoNum type="romanLcPeriod"/>
              <a:defRPr/>
            </a:lvl9pPr>
          </a:lstStyle>
          <a:p>
            <a:endParaRPr/>
          </a:p>
        </p:txBody>
      </p:sp>
    </p:spTree>
    <p:extLst>
      <p:ext uri="{BB962C8B-B14F-4D97-AF65-F5344CB8AC3E}">
        <p14:creationId xmlns:p14="http://schemas.microsoft.com/office/powerpoint/2010/main" val="1237832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900DC-C7CA-4943-A4CE-7BC09E987927}"/>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5687AC83-D951-C94F-82FE-15B2E51B07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752FC073-89AE-634C-8FC7-092E28688290}"/>
              </a:ext>
            </a:extLst>
          </p:cNvPr>
          <p:cNvSpPr>
            <a:spLocks noGrp="1"/>
          </p:cNvSpPr>
          <p:nvPr>
            <p:ph type="dt" sz="half" idx="10"/>
          </p:nvPr>
        </p:nvSpPr>
        <p:spPr>
          <a:xfrm>
            <a:off x="628650" y="4767263"/>
            <a:ext cx="2057400" cy="273844"/>
          </a:xfrm>
          <a:prstGeom prst="rect">
            <a:avLst/>
          </a:prstGeom>
        </p:spPr>
        <p:txBody>
          <a:bodyPr lIns="68580" tIns="34290" rIns="68580" bIns="34290"/>
          <a:lstStyle/>
          <a:p>
            <a:fld id="{9DE3FDA2-DEF1-EB40-BF4A-6F1C2EDBC617}" type="datetimeFigureOut">
              <a:rPr lang="x-none" smtClean="0"/>
              <a:t>2/18/2023</a:t>
            </a:fld>
            <a:endParaRPr lang="x-none"/>
          </a:p>
        </p:txBody>
      </p:sp>
      <p:sp>
        <p:nvSpPr>
          <p:cNvPr id="5" name="Footer Placeholder 4">
            <a:extLst>
              <a:ext uri="{FF2B5EF4-FFF2-40B4-BE49-F238E27FC236}">
                <a16:creationId xmlns:a16="http://schemas.microsoft.com/office/drawing/2014/main" id="{FD677F63-7CBE-F042-82AE-DF27B0B8C201}"/>
              </a:ext>
            </a:extLst>
          </p:cNvPr>
          <p:cNvSpPr>
            <a:spLocks noGrp="1"/>
          </p:cNvSpPr>
          <p:nvPr>
            <p:ph type="ftr" sz="quarter" idx="11"/>
          </p:nvPr>
        </p:nvSpPr>
        <p:spPr>
          <a:xfrm>
            <a:off x="3028950" y="4767263"/>
            <a:ext cx="3086100" cy="273844"/>
          </a:xfrm>
          <a:prstGeom prst="rect">
            <a:avLst/>
          </a:prstGeom>
        </p:spPr>
        <p:txBody>
          <a:bodyPr lIns="68580" tIns="34290" rIns="68580" bIns="34290"/>
          <a:lstStyle/>
          <a:p>
            <a:endParaRPr lang="x-none"/>
          </a:p>
        </p:txBody>
      </p:sp>
      <p:sp>
        <p:nvSpPr>
          <p:cNvPr id="6" name="Slide Number Placeholder 5">
            <a:extLst>
              <a:ext uri="{FF2B5EF4-FFF2-40B4-BE49-F238E27FC236}">
                <a16:creationId xmlns:a16="http://schemas.microsoft.com/office/drawing/2014/main" id="{4AA848A1-5B52-A34B-8FE4-3BB9724EFEF6}"/>
              </a:ext>
            </a:extLst>
          </p:cNvPr>
          <p:cNvSpPr>
            <a:spLocks noGrp="1"/>
          </p:cNvSpPr>
          <p:nvPr>
            <p:ph type="sldNum" sz="quarter" idx="12"/>
          </p:nvPr>
        </p:nvSpPr>
        <p:spPr>
          <a:xfrm>
            <a:off x="6457950" y="4767263"/>
            <a:ext cx="2057400" cy="273844"/>
          </a:xfrm>
          <a:prstGeom prst="rect">
            <a:avLst/>
          </a:prstGeom>
        </p:spPr>
        <p:txBody>
          <a:bodyPr lIns="68580" tIns="34290" rIns="68580" bIns="34290"/>
          <a:lstStyle/>
          <a:p>
            <a:fld id="{422138A7-A6F9-1946-8D19-8F52F1314C35}" type="slidenum">
              <a:rPr lang="x-none" smtClean="0"/>
              <a:t>‹#›</a:t>
            </a:fld>
            <a:endParaRPr lang="x-none"/>
          </a:p>
        </p:txBody>
      </p:sp>
      <p:pic>
        <p:nvPicPr>
          <p:cNvPr id="8" name="Picture 2" descr="AI Engineer Tracks – EPITA – ITI AI Talents Hub">
            <a:extLst>
              <a:ext uri="{FF2B5EF4-FFF2-40B4-BE49-F238E27FC236}">
                <a16:creationId xmlns:a16="http://schemas.microsoft.com/office/drawing/2014/main" id="{5C9B21AD-AF7D-BC49-AA15-612865400DF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46508" y="4396216"/>
            <a:ext cx="1497492" cy="607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089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438863" y="2167125"/>
            <a:ext cx="8266200" cy="502800"/>
          </a:xfrm>
          <a:prstGeom prst="rect">
            <a:avLst/>
          </a:prstGeom>
          <a:noFill/>
          <a:ln>
            <a:noFill/>
          </a:ln>
        </p:spPr>
        <p:txBody>
          <a:bodyPr spcFirstLastPara="1" wrap="square" lIns="68575" tIns="68575" rIns="68575" bIns="68575" anchor="t" anchorCtr="0">
            <a:noAutofit/>
          </a:bodyPr>
          <a:lstStyle>
            <a:lvl1pPr lvl="0" algn="l" rtl="0">
              <a:lnSpc>
                <a:spcPct val="100000"/>
              </a:lnSpc>
              <a:spcBef>
                <a:spcPts val="0"/>
              </a:spcBef>
              <a:spcAft>
                <a:spcPts val="0"/>
              </a:spcAft>
              <a:buSzPts val="3100"/>
              <a:buFont typeface="Montserrat ExtraBold"/>
              <a:buNone/>
              <a:defRPr sz="3100">
                <a:latin typeface="Montserrat ExtraBold"/>
                <a:ea typeface="Montserrat ExtraBold"/>
                <a:cs typeface="Montserrat ExtraBold"/>
                <a:sym typeface="Montserrat ExtraBold"/>
              </a:defRPr>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spTree>
    <p:extLst>
      <p:ext uri="{BB962C8B-B14F-4D97-AF65-F5344CB8AC3E}">
        <p14:creationId xmlns:p14="http://schemas.microsoft.com/office/powerpoint/2010/main" val="2915638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em Kufi"/>
              <a:buNone/>
              <a:defRPr sz="2800">
                <a:solidFill>
                  <a:schemeClr val="dk1"/>
                </a:solidFill>
                <a:latin typeface="Reem Kufi"/>
                <a:ea typeface="Reem Kufi"/>
                <a:cs typeface="Reem Kufi"/>
                <a:sym typeface="Reem Kufi"/>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Source Sans Pro"/>
              <a:buChar char="●"/>
              <a:defRPr sz="1800">
                <a:solidFill>
                  <a:schemeClr val="dk2"/>
                </a:solidFill>
                <a:latin typeface="Source Sans Pro"/>
                <a:ea typeface="Source Sans Pro"/>
                <a:cs typeface="Source Sans Pro"/>
                <a:sym typeface="Source Sans Pro"/>
              </a:defRPr>
            </a:lvl1pPr>
            <a:lvl2pPr marL="914400" lvl="1"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marL="1371600" lvl="2"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marL="1828800" lvl="3"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marL="2286000" lvl="4"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marL="2743200" lvl="5"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marL="3200400" lvl="6"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marL="3657600" lvl="7"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marL="4114800" lvl="8" indent="-317500">
              <a:lnSpc>
                <a:spcPct val="100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 id="2147483684" r:id="rId2"/>
    <p:sldLayoutId id="2147483685" r:id="rId3"/>
    <p:sldLayoutId id="2147483660" r:id="rId4"/>
    <p:sldLayoutId id="2147483686" r:id="rId5"/>
    <p:sldLayoutId id="2147483687" r:id="rId6"/>
    <p:sldLayoutId id="2147483705" r:id="rId7"/>
    <p:sldLayoutId id="2147483706" r:id="rId8"/>
    <p:sldLayoutId id="2147483707" r:id="rId9"/>
    <p:sldLayoutId id="214748370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5.xml"/><Relationship Id="rId7" Type="http://schemas.openxmlformats.org/officeDocument/2006/relationships/image" Target="../media/image7.png"/><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11" Type="http://schemas.openxmlformats.org/officeDocument/2006/relationships/image" Target="../media/image11.png"/><Relationship Id="rId5" Type="http://schemas.openxmlformats.org/officeDocument/2006/relationships/diagramColors" Target="../diagrams/colors5.xml"/><Relationship Id="rId10" Type="http://schemas.openxmlformats.org/officeDocument/2006/relationships/image" Target="../media/image10.png"/><Relationship Id="rId4" Type="http://schemas.openxmlformats.org/officeDocument/2006/relationships/diagramQuickStyle" Target="../diagrams/quickStyle5.xml"/><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mailto:shady_bedier9135@yahoo.com" TargetMode="External"/><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8.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hyperlink" Target="https://pandas.pydata.org/" TargetMode="External"/><Relationship Id="rId2" Type="http://schemas.openxmlformats.org/officeDocument/2006/relationships/hyperlink" Target="http://www.numpy.org/" TargetMode="External"/><Relationship Id="rId1" Type="http://schemas.openxmlformats.org/officeDocument/2006/relationships/slideLayout" Target="../slideLayouts/slideLayout6.xml"/><Relationship Id="rId4" Type="http://schemas.openxmlformats.org/officeDocument/2006/relationships/hyperlink" Target="https://matplotlib.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0FEC1-6B8E-464F-B43A-0FCCFA6188EF}"/>
              </a:ext>
            </a:extLst>
          </p:cNvPr>
          <p:cNvSpPr>
            <a:spLocks noGrp="1"/>
          </p:cNvSpPr>
          <p:nvPr>
            <p:ph type="ctrTitle"/>
          </p:nvPr>
        </p:nvSpPr>
        <p:spPr>
          <a:xfrm>
            <a:off x="4440488" y="2136749"/>
            <a:ext cx="4703512" cy="1532726"/>
          </a:xfrm>
        </p:spPr>
        <p:txBody>
          <a:bodyPr anchor="t">
            <a:normAutofit/>
          </a:bodyPr>
          <a:lstStyle/>
          <a:p>
            <a:r>
              <a:rPr lang="en-US" sz="3600" b="1" dirty="0"/>
              <a:t>Machine Learning</a:t>
            </a:r>
            <a:r>
              <a:rPr lang="en-US" sz="3300" dirty="0">
                <a:solidFill>
                  <a:srgbClr val="000000"/>
                </a:solidFill>
              </a:rPr>
              <a:t/>
            </a:r>
            <a:br>
              <a:rPr lang="en-US" sz="3300" dirty="0">
                <a:solidFill>
                  <a:srgbClr val="000000"/>
                </a:solidFill>
              </a:rPr>
            </a:br>
            <a:r>
              <a:rPr lang="en-US" sz="3300" dirty="0" smtClean="0">
                <a:solidFill>
                  <a:srgbClr val="000000"/>
                </a:solidFill>
              </a:rPr>
              <a:t>Introduction</a:t>
            </a:r>
            <a:endParaRPr lang="x-none" sz="3300" dirty="0">
              <a:solidFill>
                <a:srgbClr val="00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0781" y="275885"/>
            <a:ext cx="1592940" cy="1592940"/>
          </a:xfrm>
          <a:prstGeom prst="rect">
            <a:avLst/>
          </a:prstGeom>
        </p:spPr>
      </p:pic>
      <p:pic>
        <p:nvPicPr>
          <p:cNvPr id="4" name="Picture 3">
            <a:extLst>
              <a:ext uri="{FF2B5EF4-FFF2-40B4-BE49-F238E27FC236}">
                <a16:creationId xmlns:a16="http://schemas.microsoft.com/office/drawing/2014/main" id="{972D023A-7ED0-4148-8198-FF3BAA575CF9}"/>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CrisscrossEtching/>
                    </a14:imgEffect>
                  </a14:imgLayer>
                </a14:imgProps>
              </a:ext>
            </a:extLst>
          </a:blip>
          <a:srcRect r="51119" b="1"/>
          <a:stretch/>
        </p:blipFill>
        <p:spPr>
          <a:xfrm>
            <a:off x="1" y="577528"/>
            <a:ext cx="3974012" cy="4573079"/>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6754983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6750" y="1894510"/>
            <a:ext cx="6010500" cy="2067000"/>
          </a:xfrm>
        </p:spPr>
        <p:txBody>
          <a:bodyPr/>
          <a:lstStyle/>
          <a:p>
            <a:r>
              <a:rPr lang="en-US" b="1" dirty="0"/>
              <a:t>Step 2: Wrangle data</a:t>
            </a:r>
            <a:br>
              <a:rPr lang="en-US" b="1" dirty="0"/>
            </a:br>
            <a:endParaRPr lang="en-US" dirty="0"/>
          </a:p>
        </p:txBody>
      </p:sp>
    </p:spTree>
    <p:extLst>
      <p:ext uri="{BB962C8B-B14F-4D97-AF65-F5344CB8AC3E}">
        <p14:creationId xmlns:p14="http://schemas.microsoft.com/office/powerpoint/2010/main" val="3700993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72F04D9-00AB-4030-862A-E9AB8827F50B}"/>
              </a:ext>
            </a:extLst>
          </p:cNvPr>
          <p:cNvGraphicFramePr/>
          <p:nvPr>
            <p:extLst/>
          </p:nvPr>
        </p:nvGraphicFramePr>
        <p:xfrm>
          <a:off x="1552353" y="61296"/>
          <a:ext cx="6269662" cy="42129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F08E702E-635E-4979-8782-B4C5F36F3E0D}"/>
              </a:ext>
            </a:extLst>
          </p:cNvPr>
          <p:cNvPicPr>
            <a:picLocks noChangeAspect="1"/>
          </p:cNvPicPr>
          <p:nvPr/>
        </p:nvPicPr>
        <p:blipFill>
          <a:blip r:embed="rId7"/>
          <a:stretch>
            <a:fillRect/>
          </a:stretch>
        </p:blipFill>
        <p:spPr>
          <a:xfrm>
            <a:off x="6926208" y="3598615"/>
            <a:ext cx="1149437" cy="452438"/>
          </a:xfrm>
          <a:prstGeom prst="rect">
            <a:avLst/>
          </a:prstGeom>
        </p:spPr>
      </p:pic>
      <p:pic>
        <p:nvPicPr>
          <p:cNvPr id="7" name="Picture 6">
            <a:extLst>
              <a:ext uri="{FF2B5EF4-FFF2-40B4-BE49-F238E27FC236}">
                <a16:creationId xmlns:a16="http://schemas.microsoft.com/office/drawing/2014/main" id="{79B22318-FCFE-4918-BECD-BB170C6177F7}"/>
              </a:ext>
            </a:extLst>
          </p:cNvPr>
          <p:cNvPicPr>
            <a:picLocks noChangeAspect="1"/>
          </p:cNvPicPr>
          <p:nvPr/>
        </p:nvPicPr>
        <p:blipFill>
          <a:blip r:embed="rId8"/>
          <a:stretch>
            <a:fillRect/>
          </a:stretch>
        </p:blipFill>
        <p:spPr>
          <a:xfrm>
            <a:off x="6020379" y="3530848"/>
            <a:ext cx="765491" cy="520205"/>
          </a:xfrm>
          <a:prstGeom prst="rect">
            <a:avLst/>
          </a:prstGeom>
        </p:spPr>
      </p:pic>
      <p:pic>
        <p:nvPicPr>
          <p:cNvPr id="8" name="Picture 7">
            <a:extLst>
              <a:ext uri="{FF2B5EF4-FFF2-40B4-BE49-F238E27FC236}">
                <a16:creationId xmlns:a16="http://schemas.microsoft.com/office/drawing/2014/main" id="{021C7EED-4B6D-48BB-9E38-BD5655450854}"/>
              </a:ext>
            </a:extLst>
          </p:cNvPr>
          <p:cNvPicPr>
            <a:picLocks noChangeAspect="1"/>
          </p:cNvPicPr>
          <p:nvPr/>
        </p:nvPicPr>
        <p:blipFill>
          <a:blip r:embed="rId9"/>
          <a:stretch>
            <a:fillRect/>
          </a:stretch>
        </p:blipFill>
        <p:spPr>
          <a:xfrm>
            <a:off x="4583632" y="3598613"/>
            <a:ext cx="1284848" cy="441490"/>
          </a:xfrm>
          <a:prstGeom prst="rect">
            <a:avLst/>
          </a:prstGeom>
        </p:spPr>
      </p:pic>
      <p:pic>
        <p:nvPicPr>
          <p:cNvPr id="9" name="Picture 8">
            <a:extLst>
              <a:ext uri="{FF2B5EF4-FFF2-40B4-BE49-F238E27FC236}">
                <a16:creationId xmlns:a16="http://schemas.microsoft.com/office/drawing/2014/main" id="{1E186D2F-2CA7-40EB-9B7B-B958A280CDD4}"/>
              </a:ext>
            </a:extLst>
          </p:cNvPr>
          <p:cNvPicPr>
            <a:picLocks noChangeAspect="1"/>
          </p:cNvPicPr>
          <p:nvPr/>
        </p:nvPicPr>
        <p:blipFill>
          <a:blip r:embed="rId10"/>
          <a:stretch>
            <a:fillRect/>
          </a:stretch>
        </p:blipFill>
        <p:spPr>
          <a:xfrm>
            <a:off x="3628575" y="3528723"/>
            <a:ext cx="610625" cy="618027"/>
          </a:xfrm>
          <a:prstGeom prst="rect">
            <a:avLst/>
          </a:prstGeom>
        </p:spPr>
      </p:pic>
      <p:pic>
        <p:nvPicPr>
          <p:cNvPr id="10" name="Picture 9">
            <a:extLst>
              <a:ext uri="{FF2B5EF4-FFF2-40B4-BE49-F238E27FC236}">
                <a16:creationId xmlns:a16="http://schemas.microsoft.com/office/drawing/2014/main" id="{7F02F684-F579-4EA8-A149-FAF0E22604EF}"/>
              </a:ext>
            </a:extLst>
          </p:cNvPr>
          <p:cNvPicPr>
            <a:picLocks noChangeAspect="1"/>
          </p:cNvPicPr>
          <p:nvPr/>
        </p:nvPicPr>
        <p:blipFill>
          <a:blip r:embed="rId11"/>
          <a:stretch>
            <a:fillRect/>
          </a:stretch>
        </p:blipFill>
        <p:spPr>
          <a:xfrm>
            <a:off x="2464444" y="3600730"/>
            <a:ext cx="480772" cy="450323"/>
          </a:xfrm>
          <a:prstGeom prst="rect">
            <a:avLst/>
          </a:prstGeom>
        </p:spPr>
      </p:pic>
    </p:spTree>
    <p:extLst>
      <p:ext uri="{BB962C8B-B14F-4D97-AF65-F5344CB8AC3E}">
        <p14:creationId xmlns:p14="http://schemas.microsoft.com/office/powerpoint/2010/main" val="3637767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1259" y="1930135"/>
            <a:ext cx="8657110" cy="2067000"/>
          </a:xfrm>
        </p:spPr>
        <p:txBody>
          <a:bodyPr/>
          <a:lstStyle/>
          <a:p>
            <a:r>
              <a:rPr lang="en-US" sz="5400" b="1" dirty="0"/>
              <a:t>Step 3: Perform EDA (Exploratory Data Analysis)</a:t>
            </a:r>
            <a:br>
              <a:rPr lang="en-US" sz="5400" b="1" dirty="0"/>
            </a:br>
            <a:endParaRPr lang="en-US" sz="5400" dirty="0"/>
          </a:p>
        </p:txBody>
      </p:sp>
    </p:spTree>
    <p:extLst>
      <p:ext uri="{BB962C8B-B14F-4D97-AF65-F5344CB8AC3E}">
        <p14:creationId xmlns:p14="http://schemas.microsoft.com/office/powerpoint/2010/main" val="2885774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3623" y="1858884"/>
            <a:ext cx="6010500" cy="2067000"/>
          </a:xfrm>
        </p:spPr>
        <p:txBody>
          <a:bodyPr/>
          <a:lstStyle/>
          <a:p>
            <a:r>
              <a:rPr lang="en-US" b="1" dirty="0"/>
              <a:t>Step 4</a:t>
            </a:r>
            <a:r>
              <a:rPr lang="en-US" b="1" dirty="0" smtClean="0"/>
              <a:t>:</a:t>
            </a:r>
            <a:br>
              <a:rPr lang="en-US" b="1" dirty="0" smtClean="0"/>
            </a:br>
            <a:r>
              <a:rPr lang="en-US" b="1" dirty="0" smtClean="0"/>
              <a:t> </a:t>
            </a:r>
            <a:r>
              <a:rPr lang="en-US" b="1" dirty="0"/>
              <a:t>Draw conclusions </a:t>
            </a:r>
            <a:br>
              <a:rPr lang="en-US" b="1" dirty="0"/>
            </a:br>
            <a:endParaRPr lang="en-US" dirty="0"/>
          </a:p>
        </p:txBody>
      </p:sp>
    </p:spTree>
    <p:extLst>
      <p:ext uri="{BB962C8B-B14F-4D97-AF65-F5344CB8AC3E}">
        <p14:creationId xmlns:p14="http://schemas.microsoft.com/office/powerpoint/2010/main" val="2738184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9392" y="2238894"/>
            <a:ext cx="7908965" cy="2067000"/>
          </a:xfrm>
        </p:spPr>
        <p:txBody>
          <a:bodyPr/>
          <a:lstStyle/>
          <a:p>
            <a:r>
              <a:rPr lang="en-US" b="1" dirty="0"/>
              <a:t>Step 5: </a:t>
            </a:r>
            <a:r>
              <a:rPr lang="en-US" b="1" dirty="0" smtClean="0"/>
              <a:t/>
            </a:r>
            <a:br>
              <a:rPr lang="en-US" b="1" dirty="0" smtClean="0"/>
            </a:br>
            <a:r>
              <a:rPr lang="en-US" b="1" dirty="0" smtClean="0"/>
              <a:t>Communicate </a:t>
            </a:r>
            <a:r>
              <a:rPr lang="en-US" b="1" dirty="0"/>
              <a:t>your results</a:t>
            </a:r>
            <a:br>
              <a:rPr lang="en-US" b="1" dirty="0"/>
            </a:br>
            <a:endParaRPr lang="en-US" dirty="0"/>
          </a:p>
        </p:txBody>
      </p:sp>
    </p:spTree>
    <p:extLst>
      <p:ext uri="{BB962C8B-B14F-4D97-AF65-F5344CB8AC3E}">
        <p14:creationId xmlns:p14="http://schemas.microsoft.com/office/powerpoint/2010/main" val="1266715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1"/>
          <p:cNvSpPr txBox="1"/>
          <p:nvPr/>
        </p:nvSpPr>
        <p:spPr>
          <a:xfrm>
            <a:off x="617063" y="1262700"/>
            <a:ext cx="7909800" cy="2191200"/>
          </a:xfrm>
          <a:prstGeom prst="rect">
            <a:avLst/>
          </a:prstGeom>
          <a:noFill/>
          <a:ln>
            <a:noFill/>
          </a:ln>
        </p:spPr>
        <p:txBody>
          <a:bodyPr spcFirstLastPara="1" wrap="square" lIns="68575" tIns="68575" rIns="68575" bIns="68575" anchor="b" anchorCtr="0">
            <a:noAutofit/>
          </a:bodyPr>
          <a:lstStyle/>
          <a:p>
            <a:pPr marL="0" marR="0" lvl="0" indent="0" algn="ctr" rtl="0">
              <a:lnSpc>
                <a:spcPct val="115000"/>
              </a:lnSpc>
              <a:spcBef>
                <a:spcPts val="0"/>
              </a:spcBef>
              <a:spcAft>
                <a:spcPts val="0"/>
              </a:spcAft>
              <a:buClr>
                <a:schemeClr val="dk1"/>
              </a:buClr>
              <a:buSzPts val="800"/>
              <a:buFont typeface="Arial"/>
              <a:buNone/>
            </a:pPr>
            <a:r>
              <a:rPr lang="en" sz="5300" b="1" dirty="0" smtClean="0">
                <a:solidFill>
                  <a:schemeClr val="dk1"/>
                </a:solidFill>
                <a:latin typeface="Montserrat"/>
                <a:ea typeface="Montserrat"/>
                <a:cs typeface="Montserrat"/>
                <a:sym typeface="Montserrat"/>
              </a:rPr>
              <a:t>1-Causes </a:t>
            </a:r>
            <a:r>
              <a:rPr lang="en" sz="5300" b="1" dirty="0">
                <a:solidFill>
                  <a:schemeClr val="dk1"/>
                </a:solidFill>
                <a:latin typeface="Montserrat"/>
                <a:ea typeface="Montserrat"/>
                <a:cs typeface="Montserrat"/>
                <a:sym typeface="Montserrat"/>
              </a:rPr>
              <a:t>&amp; Impact of Missing Values</a:t>
            </a:r>
            <a:endParaRPr sz="5300" b="1" i="0" u="none" strike="noStrike" cap="none"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619130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2"/>
          <p:cNvSpPr txBox="1">
            <a:spLocks noGrp="1"/>
          </p:cNvSpPr>
          <p:nvPr>
            <p:ph type="title"/>
          </p:nvPr>
        </p:nvSpPr>
        <p:spPr>
          <a:xfrm>
            <a:off x="377438" y="225244"/>
            <a:ext cx="8766600" cy="502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Clr>
                <a:schemeClr val="dk1"/>
              </a:buClr>
              <a:buSzPts val="800"/>
              <a:buFont typeface="Arial"/>
              <a:buNone/>
            </a:pPr>
            <a:r>
              <a:rPr lang="en" sz="3200" b="0">
                <a:solidFill>
                  <a:schemeClr val="dk1"/>
                </a:solidFill>
              </a:rPr>
              <a:t>Important Concepts </a:t>
            </a:r>
            <a:endParaRPr sz="3200" b="0"/>
          </a:p>
        </p:txBody>
      </p:sp>
      <p:sp>
        <p:nvSpPr>
          <p:cNvPr id="91" name="Google Shape;91;p22"/>
          <p:cNvSpPr txBox="1">
            <a:spLocks noGrp="1"/>
          </p:cNvSpPr>
          <p:nvPr>
            <p:ph type="body" idx="1"/>
          </p:nvPr>
        </p:nvSpPr>
        <p:spPr>
          <a:xfrm>
            <a:off x="241725" y="1165031"/>
            <a:ext cx="8272500" cy="1884600"/>
          </a:xfrm>
          <a:prstGeom prst="rect">
            <a:avLst/>
          </a:prstGeom>
          <a:noFill/>
          <a:ln>
            <a:noFill/>
          </a:ln>
        </p:spPr>
        <p:txBody>
          <a:bodyPr spcFirstLastPara="1" wrap="square" lIns="68575" tIns="68575" rIns="68575" bIns="68575" anchor="t" anchorCtr="0">
            <a:noAutofit/>
          </a:bodyPr>
          <a:lstStyle/>
          <a:p>
            <a:pPr marL="342900" lvl="0" indent="-285750" algn="l" rtl="0">
              <a:lnSpc>
                <a:spcPct val="150000"/>
              </a:lnSpc>
              <a:spcBef>
                <a:spcPts val="0"/>
              </a:spcBef>
              <a:spcAft>
                <a:spcPts val="0"/>
              </a:spcAft>
              <a:buClr>
                <a:schemeClr val="dk1"/>
              </a:buClr>
              <a:buSzPts val="1900"/>
              <a:buAutoNum type="arabicPeriod"/>
            </a:pPr>
            <a:r>
              <a:rPr lang="en" sz="1900">
                <a:solidFill>
                  <a:schemeClr val="dk1"/>
                </a:solidFill>
              </a:rPr>
              <a:t>Handling Missing Values.</a:t>
            </a:r>
            <a:endParaRPr sz="1900">
              <a:solidFill>
                <a:schemeClr val="dk1"/>
              </a:solidFill>
            </a:endParaRPr>
          </a:p>
          <a:p>
            <a:pPr marL="342900" lvl="0" indent="-285750" algn="l" rtl="0">
              <a:lnSpc>
                <a:spcPct val="150000"/>
              </a:lnSpc>
              <a:spcBef>
                <a:spcPts val="0"/>
              </a:spcBef>
              <a:spcAft>
                <a:spcPts val="0"/>
              </a:spcAft>
              <a:buClr>
                <a:schemeClr val="dk1"/>
              </a:buClr>
              <a:buSzPts val="1900"/>
              <a:buAutoNum type="arabicPeriod"/>
            </a:pPr>
            <a:r>
              <a:rPr lang="en" sz="1900">
                <a:solidFill>
                  <a:schemeClr val="dk1"/>
                </a:solidFill>
              </a:rPr>
              <a:t>Handling Outliers.</a:t>
            </a:r>
            <a:endParaRPr sz="1900">
              <a:solidFill>
                <a:schemeClr val="dk1"/>
              </a:solidFill>
            </a:endParaRPr>
          </a:p>
          <a:p>
            <a:pPr marL="342900" lvl="0" indent="-285750" algn="l" rtl="0">
              <a:lnSpc>
                <a:spcPct val="150000"/>
              </a:lnSpc>
              <a:spcBef>
                <a:spcPts val="0"/>
              </a:spcBef>
              <a:spcAft>
                <a:spcPts val="0"/>
              </a:spcAft>
              <a:buClr>
                <a:schemeClr val="dk1"/>
              </a:buClr>
              <a:buSzPts val="1900"/>
              <a:buAutoNum type="arabicPeriod"/>
            </a:pPr>
            <a:r>
              <a:rPr lang="en" sz="1900">
                <a:solidFill>
                  <a:schemeClr val="dk1"/>
                </a:solidFill>
              </a:rPr>
              <a:t>Learning some Important Data Manipulation Functions useful for Cleaning the Data.</a:t>
            </a:r>
            <a:endParaRPr sz="1900">
              <a:solidFill>
                <a:schemeClr val="dk1"/>
              </a:solidFill>
            </a:endParaRPr>
          </a:p>
          <a:p>
            <a:pPr marL="342900" lvl="0" indent="-285750" algn="l" rtl="0">
              <a:lnSpc>
                <a:spcPct val="150000"/>
              </a:lnSpc>
              <a:spcBef>
                <a:spcPts val="0"/>
              </a:spcBef>
              <a:spcAft>
                <a:spcPts val="0"/>
              </a:spcAft>
              <a:buClr>
                <a:schemeClr val="dk1"/>
              </a:buClr>
              <a:buSzPts val="1900"/>
              <a:buAutoNum type="arabicPeriod"/>
            </a:pPr>
            <a:r>
              <a:rPr lang="en" sz="1900">
                <a:solidFill>
                  <a:schemeClr val="dk1"/>
                </a:solidFill>
              </a:rPr>
              <a:t>How to Deal with Real World Problems.</a:t>
            </a:r>
            <a:endParaRPr sz="1900" b="1" i="1">
              <a:solidFill>
                <a:schemeClr val="dk1"/>
              </a:solidFill>
            </a:endParaRPr>
          </a:p>
        </p:txBody>
      </p:sp>
      <p:cxnSp>
        <p:nvCxnSpPr>
          <p:cNvPr id="92" name="Google Shape;92;p22"/>
          <p:cNvCxnSpPr/>
          <p:nvPr/>
        </p:nvCxnSpPr>
        <p:spPr>
          <a:xfrm>
            <a:off x="241725" y="188006"/>
            <a:ext cx="0" cy="604500"/>
          </a:xfrm>
          <a:prstGeom prst="straightConnector1">
            <a:avLst/>
          </a:prstGeom>
          <a:noFill/>
          <a:ln w="114300" cap="flat" cmpd="sng">
            <a:solidFill>
              <a:srgbClr val="CFE2F3"/>
            </a:solidFill>
            <a:prstDash val="solid"/>
            <a:round/>
            <a:headEnd type="none" w="sm" len="sm"/>
            <a:tailEnd type="none" w="sm" len="sm"/>
          </a:ln>
        </p:spPr>
      </p:cxnSp>
    </p:spTree>
    <p:extLst>
      <p:ext uri="{BB962C8B-B14F-4D97-AF65-F5344CB8AC3E}">
        <p14:creationId xmlns:p14="http://schemas.microsoft.com/office/powerpoint/2010/main" val="60775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xEl>
                                              <p:pRg st="0" end="0"/>
                                            </p:txEl>
                                          </p:spTgt>
                                        </p:tgtEl>
                                        <p:attrNameLst>
                                          <p:attrName>style.visibility</p:attrName>
                                        </p:attrNameLst>
                                      </p:cBhvr>
                                      <p:to>
                                        <p:strVal val="visible"/>
                                      </p:to>
                                    </p:set>
                                    <p:animEffect transition="in" filter="fade">
                                      <p:cBhvr>
                                        <p:cTn id="7" dur="1000"/>
                                        <p:tgtEl>
                                          <p:spTgt spid="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xEl>
                                              <p:pRg st="1" end="1"/>
                                            </p:txEl>
                                          </p:spTgt>
                                        </p:tgtEl>
                                        <p:attrNameLst>
                                          <p:attrName>style.visibility</p:attrName>
                                        </p:attrNameLst>
                                      </p:cBhvr>
                                      <p:to>
                                        <p:strVal val="visible"/>
                                      </p:to>
                                    </p:set>
                                    <p:animEffect transition="in" filter="fade">
                                      <p:cBhvr>
                                        <p:cTn id="12" dur="1000"/>
                                        <p:tgtEl>
                                          <p:spTgt spid="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
                                            <p:txEl>
                                              <p:pRg st="2" end="2"/>
                                            </p:txEl>
                                          </p:spTgt>
                                        </p:tgtEl>
                                        <p:attrNameLst>
                                          <p:attrName>style.visibility</p:attrName>
                                        </p:attrNameLst>
                                      </p:cBhvr>
                                      <p:to>
                                        <p:strVal val="visible"/>
                                      </p:to>
                                    </p:set>
                                    <p:animEffect transition="in" filter="fade">
                                      <p:cBhvr>
                                        <p:cTn id="17" dur="1000"/>
                                        <p:tgtEl>
                                          <p:spTgt spid="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1">
                                            <p:txEl>
                                              <p:pRg st="3" end="3"/>
                                            </p:txEl>
                                          </p:spTgt>
                                        </p:tgtEl>
                                        <p:attrNameLst>
                                          <p:attrName>style.visibility</p:attrName>
                                        </p:attrNameLst>
                                      </p:cBhvr>
                                      <p:to>
                                        <p:strVal val="visible"/>
                                      </p:to>
                                    </p:set>
                                    <p:animEffect transition="in" filter="fade">
                                      <p:cBhvr>
                                        <p:cTn id="22" dur="1000"/>
                                        <p:tgtEl>
                                          <p:spTgt spid="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a:off x="377438" y="225244"/>
            <a:ext cx="8766600" cy="502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Clr>
                <a:schemeClr val="dk1"/>
              </a:buClr>
              <a:buSzPts val="800"/>
              <a:buFont typeface="Arial"/>
              <a:buNone/>
            </a:pPr>
            <a:r>
              <a:rPr lang="en" sz="3200" b="0">
                <a:solidFill>
                  <a:schemeClr val="dk1"/>
                </a:solidFill>
              </a:rPr>
              <a:t>Missing Value</a:t>
            </a:r>
            <a:endParaRPr sz="3200" b="0"/>
          </a:p>
        </p:txBody>
      </p:sp>
      <p:sp>
        <p:nvSpPr>
          <p:cNvPr id="98" name="Google Shape;98;p23"/>
          <p:cNvSpPr txBox="1">
            <a:spLocks noGrp="1"/>
          </p:cNvSpPr>
          <p:nvPr>
            <p:ph type="body" idx="1"/>
          </p:nvPr>
        </p:nvSpPr>
        <p:spPr>
          <a:xfrm>
            <a:off x="241725" y="1127850"/>
            <a:ext cx="8970300" cy="1921800"/>
          </a:xfrm>
          <a:prstGeom prst="rect">
            <a:avLst/>
          </a:prstGeom>
          <a:noFill/>
          <a:ln>
            <a:noFill/>
          </a:ln>
        </p:spPr>
        <p:txBody>
          <a:bodyPr spcFirstLastPara="1" wrap="square" lIns="68575" tIns="68575" rIns="68575" bIns="68575" anchor="t" anchorCtr="0">
            <a:noAutofit/>
          </a:bodyPr>
          <a:lstStyle/>
          <a:p>
            <a:pPr marL="342900" lvl="0" indent="-285750" algn="l" rtl="0">
              <a:lnSpc>
                <a:spcPct val="150000"/>
              </a:lnSpc>
              <a:spcBef>
                <a:spcPts val="0"/>
              </a:spcBef>
              <a:spcAft>
                <a:spcPts val="0"/>
              </a:spcAft>
              <a:buClr>
                <a:schemeClr val="dk1"/>
              </a:buClr>
              <a:buSzPts val="1900"/>
              <a:buChar char="●"/>
            </a:pPr>
            <a:r>
              <a:rPr lang="en" sz="1900" dirty="0">
                <a:solidFill>
                  <a:schemeClr val="dk1"/>
                </a:solidFill>
              </a:rPr>
              <a:t>Missing values occur when there is no data or value stored for the variable in an observation.</a:t>
            </a:r>
            <a:endParaRPr sz="1900" dirty="0">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dirty="0">
                <a:solidFill>
                  <a:schemeClr val="dk1"/>
                </a:solidFill>
              </a:rPr>
              <a:t>Missing data are a common occurrence and can have a significant effect on the conclusions drawn from the data. </a:t>
            </a:r>
            <a:endParaRPr sz="1900" dirty="0">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dirty="0">
                <a:solidFill>
                  <a:schemeClr val="dk1"/>
                </a:solidFill>
              </a:rPr>
              <a:t>There can be several causes for the occurence of missing values in a data set.</a:t>
            </a:r>
            <a:endParaRPr sz="1900" dirty="0">
              <a:solidFill>
                <a:schemeClr val="dk1"/>
              </a:solidFill>
            </a:endParaRPr>
          </a:p>
        </p:txBody>
      </p:sp>
      <p:cxnSp>
        <p:nvCxnSpPr>
          <p:cNvPr id="99" name="Google Shape;99;p23"/>
          <p:cNvCxnSpPr/>
          <p:nvPr/>
        </p:nvCxnSpPr>
        <p:spPr>
          <a:xfrm>
            <a:off x="241725" y="188006"/>
            <a:ext cx="0" cy="604500"/>
          </a:xfrm>
          <a:prstGeom prst="straightConnector1">
            <a:avLst/>
          </a:prstGeom>
          <a:noFill/>
          <a:ln w="114300" cap="flat" cmpd="sng">
            <a:solidFill>
              <a:srgbClr val="CFE2F3"/>
            </a:solidFill>
            <a:prstDash val="solid"/>
            <a:round/>
            <a:headEnd type="none" w="sm" len="sm"/>
            <a:tailEnd type="none" w="sm" len="sm"/>
          </a:ln>
        </p:spPr>
      </p:cxnSp>
    </p:spTree>
    <p:extLst>
      <p:ext uri="{BB962C8B-B14F-4D97-AF65-F5344CB8AC3E}">
        <p14:creationId xmlns:p14="http://schemas.microsoft.com/office/powerpoint/2010/main" val="18609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animEffect transition="in" filter="fade">
                                      <p:cBhvr>
                                        <p:cTn id="7" dur="1000"/>
                                        <p:tgtEl>
                                          <p:spTgt spid="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
                                            <p:txEl>
                                              <p:pRg st="1" end="1"/>
                                            </p:txEl>
                                          </p:spTgt>
                                        </p:tgtEl>
                                        <p:attrNameLst>
                                          <p:attrName>style.visibility</p:attrName>
                                        </p:attrNameLst>
                                      </p:cBhvr>
                                      <p:to>
                                        <p:strVal val="visible"/>
                                      </p:to>
                                    </p:set>
                                    <p:animEffect transition="in" filter="fade">
                                      <p:cBhvr>
                                        <p:cTn id="12" dur="1000"/>
                                        <p:tgtEl>
                                          <p:spTgt spid="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
                                            <p:txEl>
                                              <p:pRg st="2" end="2"/>
                                            </p:txEl>
                                          </p:spTgt>
                                        </p:tgtEl>
                                        <p:attrNameLst>
                                          <p:attrName>style.visibility</p:attrName>
                                        </p:attrNameLst>
                                      </p:cBhvr>
                                      <p:to>
                                        <p:strVal val="visible"/>
                                      </p:to>
                                    </p:set>
                                    <p:animEffect transition="in" filter="fade">
                                      <p:cBhvr>
                                        <p:cTn id="17" dur="1000"/>
                                        <p:tgtEl>
                                          <p:spTgt spid="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4"/>
          <p:cNvSpPr txBox="1">
            <a:spLocks noGrp="1"/>
          </p:cNvSpPr>
          <p:nvPr>
            <p:ph type="title"/>
          </p:nvPr>
        </p:nvSpPr>
        <p:spPr>
          <a:xfrm>
            <a:off x="377438" y="225244"/>
            <a:ext cx="8766600" cy="502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Clr>
                <a:schemeClr val="dk1"/>
              </a:buClr>
              <a:buSzPts val="800"/>
              <a:buFont typeface="Arial"/>
              <a:buNone/>
            </a:pPr>
            <a:r>
              <a:rPr lang="en" sz="3200" b="0">
                <a:solidFill>
                  <a:schemeClr val="dk1"/>
                </a:solidFill>
              </a:rPr>
              <a:t>Example</a:t>
            </a:r>
            <a:endParaRPr sz="3200" b="0">
              <a:solidFill>
                <a:schemeClr val="dk1"/>
              </a:solidFill>
            </a:endParaRPr>
          </a:p>
        </p:txBody>
      </p:sp>
      <p:sp>
        <p:nvSpPr>
          <p:cNvPr id="105" name="Google Shape;105;p24"/>
          <p:cNvSpPr txBox="1">
            <a:spLocks noGrp="1"/>
          </p:cNvSpPr>
          <p:nvPr>
            <p:ph type="body" idx="1"/>
          </p:nvPr>
        </p:nvSpPr>
        <p:spPr>
          <a:xfrm>
            <a:off x="134944" y="1080300"/>
            <a:ext cx="8766600" cy="2008500"/>
          </a:xfrm>
          <a:prstGeom prst="rect">
            <a:avLst/>
          </a:prstGeom>
          <a:noFill/>
          <a:ln>
            <a:noFill/>
          </a:ln>
        </p:spPr>
        <p:txBody>
          <a:bodyPr spcFirstLastPara="1" wrap="square" lIns="68575" tIns="68575" rIns="68575" bIns="68575" anchor="t" anchorCtr="0">
            <a:noAutofit/>
          </a:bodyPr>
          <a:lstStyle/>
          <a:p>
            <a:pPr marL="342900" lvl="0" indent="-285750" algn="l" rtl="0">
              <a:lnSpc>
                <a:spcPct val="150000"/>
              </a:lnSpc>
              <a:spcBef>
                <a:spcPts val="0"/>
              </a:spcBef>
              <a:spcAft>
                <a:spcPts val="0"/>
              </a:spcAft>
              <a:buClr>
                <a:schemeClr val="dk1"/>
              </a:buClr>
              <a:buSzPts val="1900"/>
              <a:buChar char="●"/>
            </a:pPr>
            <a:r>
              <a:rPr lang="en" sz="1900">
                <a:solidFill>
                  <a:schemeClr val="dk1"/>
                </a:solidFill>
              </a:rPr>
              <a:t>The data collected from a survey can have missing values because some participants refuse to answer some or all of the questions or they do not know the answer to any question or the answer has been skipped.</a:t>
            </a:r>
            <a:endParaRPr sz="1900" b="1" i="1">
              <a:solidFill>
                <a:schemeClr val="dk1"/>
              </a:solidFill>
            </a:endParaRPr>
          </a:p>
        </p:txBody>
      </p:sp>
      <p:cxnSp>
        <p:nvCxnSpPr>
          <p:cNvPr id="106" name="Google Shape;106;p24"/>
          <p:cNvCxnSpPr/>
          <p:nvPr/>
        </p:nvCxnSpPr>
        <p:spPr>
          <a:xfrm>
            <a:off x="241725" y="188006"/>
            <a:ext cx="0" cy="604500"/>
          </a:xfrm>
          <a:prstGeom prst="straightConnector1">
            <a:avLst/>
          </a:prstGeom>
          <a:noFill/>
          <a:ln w="114300" cap="flat" cmpd="sng">
            <a:solidFill>
              <a:srgbClr val="CFE2F3"/>
            </a:solidFill>
            <a:prstDash val="solid"/>
            <a:round/>
            <a:headEnd type="none" w="sm" len="sm"/>
            <a:tailEnd type="none" w="sm" len="sm"/>
          </a:ln>
        </p:spPr>
      </p:cxnSp>
      <p:sp>
        <p:nvSpPr>
          <p:cNvPr id="107" name="Google Shape;107;p24"/>
          <p:cNvSpPr txBox="1"/>
          <p:nvPr/>
        </p:nvSpPr>
        <p:spPr>
          <a:xfrm>
            <a:off x="241725" y="2887350"/>
            <a:ext cx="8659800" cy="869700"/>
          </a:xfrm>
          <a:prstGeom prst="rect">
            <a:avLst/>
          </a:prstGeom>
          <a:noFill/>
          <a:ln>
            <a:noFill/>
          </a:ln>
        </p:spPr>
        <p:txBody>
          <a:bodyPr spcFirstLastPara="1" wrap="square" lIns="68575" tIns="68575" rIns="68575" bIns="68575" anchor="t" anchorCtr="0">
            <a:spAutoFit/>
          </a:bodyPr>
          <a:lstStyle/>
          <a:p>
            <a:pPr marL="342900" lvl="0" indent="-285750" algn="l" rtl="0">
              <a:lnSpc>
                <a:spcPct val="150000"/>
              </a:lnSpc>
              <a:spcBef>
                <a:spcPts val="0"/>
              </a:spcBef>
              <a:spcAft>
                <a:spcPts val="0"/>
              </a:spcAft>
              <a:buClr>
                <a:schemeClr val="dk1"/>
              </a:buClr>
              <a:buSzPts val="1900"/>
              <a:buFont typeface="Montserrat"/>
              <a:buChar char="●"/>
            </a:pPr>
            <a:r>
              <a:rPr lang="en" sz="1900" b="1" i="1">
                <a:solidFill>
                  <a:schemeClr val="dk1"/>
                </a:solidFill>
                <a:latin typeface="Montserrat"/>
                <a:ea typeface="Montserrat"/>
                <a:cs typeface="Montserrat"/>
                <a:sym typeface="Montserrat"/>
              </a:rPr>
              <a:t>Conclusion:</a:t>
            </a:r>
            <a:r>
              <a:rPr lang="en" sz="1900">
                <a:solidFill>
                  <a:schemeClr val="dk1"/>
                </a:solidFill>
                <a:latin typeface="Montserrat"/>
                <a:ea typeface="Montserrat"/>
                <a:cs typeface="Montserrat"/>
                <a:sym typeface="Montserrat"/>
              </a:rPr>
              <a:t> Data can be missing due to Multiple Reasons such as accidental or data entry error.</a:t>
            </a:r>
            <a:endParaRPr sz="1900">
              <a:latin typeface="Montserrat"/>
              <a:ea typeface="Montserrat"/>
              <a:cs typeface="Montserrat"/>
              <a:sym typeface="Montserrat"/>
            </a:endParaRPr>
          </a:p>
        </p:txBody>
      </p:sp>
    </p:spTree>
    <p:extLst>
      <p:ext uri="{BB962C8B-B14F-4D97-AF65-F5344CB8AC3E}">
        <p14:creationId xmlns:p14="http://schemas.microsoft.com/office/powerpoint/2010/main" val="304466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xEl>
                                              <p:pRg st="0" end="0"/>
                                            </p:txEl>
                                          </p:spTgt>
                                        </p:tgtEl>
                                        <p:attrNameLst>
                                          <p:attrName>style.visibility</p:attrName>
                                        </p:attrNameLst>
                                      </p:cBhvr>
                                      <p:to>
                                        <p:strVal val="visible"/>
                                      </p:to>
                                    </p:set>
                                    <p:animEffect transition="in" filter="fade">
                                      <p:cBhvr>
                                        <p:cTn id="7" dur="1000"/>
                                        <p:tgtEl>
                                          <p:spTgt spid="1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377438" y="225244"/>
            <a:ext cx="8766600" cy="502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Clr>
                <a:schemeClr val="dk1"/>
              </a:buClr>
              <a:buSzPts val="800"/>
              <a:buFont typeface="Arial"/>
              <a:buNone/>
            </a:pPr>
            <a:r>
              <a:rPr lang="en" sz="3200" b="0">
                <a:solidFill>
                  <a:schemeClr val="dk1"/>
                </a:solidFill>
              </a:rPr>
              <a:t>Problems with Missing Data</a:t>
            </a:r>
            <a:endParaRPr sz="3200" b="0">
              <a:solidFill>
                <a:schemeClr val="dk1"/>
              </a:solidFill>
            </a:endParaRPr>
          </a:p>
        </p:txBody>
      </p:sp>
      <p:sp>
        <p:nvSpPr>
          <p:cNvPr id="113" name="Google Shape;113;p25"/>
          <p:cNvSpPr txBox="1">
            <a:spLocks noGrp="1"/>
          </p:cNvSpPr>
          <p:nvPr>
            <p:ph type="body" idx="1"/>
          </p:nvPr>
        </p:nvSpPr>
        <p:spPr>
          <a:xfrm>
            <a:off x="188663" y="1227000"/>
            <a:ext cx="8766600" cy="2008500"/>
          </a:xfrm>
          <a:prstGeom prst="rect">
            <a:avLst/>
          </a:prstGeom>
          <a:noFill/>
          <a:ln>
            <a:noFill/>
          </a:ln>
        </p:spPr>
        <p:txBody>
          <a:bodyPr spcFirstLastPara="1" wrap="square" lIns="68575" tIns="68575" rIns="68575" bIns="68575" anchor="t" anchorCtr="0">
            <a:noAutofit/>
          </a:bodyPr>
          <a:lstStyle/>
          <a:p>
            <a:pPr marL="342900" lvl="0" indent="-285750" algn="l" rtl="0">
              <a:lnSpc>
                <a:spcPct val="200000"/>
              </a:lnSpc>
              <a:spcBef>
                <a:spcPts val="0"/>
              </a:spcBef>
              <a:spcAft>
                <a:spcPts val="0"/>
              </a:spcAft>
              <a:buClr>
                <a:schemeClr val="dk1"/>
              </a:buClr>
              <a:buSzPts val="1900"/>
              <a:buAutoNum type="arabicPeriod"/>
            </a:pPr>
            <a:r>
              <a:rPr lang="en" sz="1900">
                <a:solidFill>
                  <a:schemeClr val="dk1"/>
                </a:solidFill>
              </a:rPr>
              <a:t>Most statistical procedures require a value for each variable. </a:t>
            </a:r>
            <a:endParaRPr sz="1900">
              <a:solidFill>
                <a:schemeClr val="dk1"/>
              </a:solidFill>
            </a:endParaRPr>
          </a:p>
          <a:p>
            <a:pPr marL="342900" lvl="0" indent="-285750" algn="l" rtl="0">
              <a:lnSpc>
                <a:spcPct val="200000"/>
              </a:lnSpc>
              <a:spcBef>
                <a:spcPts val="0"/>
              </a:spcBef>
              <a:spcAft>
                <a:spcPts val="0"/>
              </a:spcAft>
              <a:buClr>
                <a:schemeClr val="dk1"/>
              </a:buClr>
              <a:buSzPts val="1900"/>
              <a:buAutoNum type="arabicPeriod"/>
            </a:pPr>
            <a:r>
              <a:rPr lang="en" sz="1900">
                <a:solidFill>
                  <a:schemeClr val="dk1"/>
                </a:solidFill>
              </a:rPr>
              <a:t>The missing data can cause a bias in the estimation of parameters and the accuracy of our machine learning model can be affected.</a:t>
            </a:r>
            <a:endParaRPr sz="1900">
              <a:solidFill>
                <a:schemeClr val="dk1"/>
              </a:solidFill>
            </a:endParaRPr>
          </a:p>
        </p:txBody>
      </p:sp>
      <p:cxnSp>
        <p:nvCxnSpPr>
          <p:cNvPr id="114" name="Google Shape;114;p25"/>
          <p:cNvCxnSpPr/>
          <p:nvPr/>
        </p:nvCxnSpPr>
        <p:spPr>
          <a:xfrm>
            <a:off x="241725" y="188006"/>
            <a:ext cx="0" cy="604500"/>
          </a:xfrm>
          <a:prstGeom prst="straightConnector1">
            <a:avLst/>
          </a:prstGeom>
          <a:noFill/>
          <a:ln w="114300" cap="flat" cmpd="sng">
            <a:solidFill>
              <a:srgbClr val="CFE2F3"/>
            </a:solidFill>
            <a:prstDash val="solid"/>
            <a:round/>
            <a:headEnd type="none" w="sm" len="sm"/>
            <a:tailEnd type="none" w="sm" len="sm"/>
          </a:ln>
        </p:spPr>
      </p:cxnSp>
    </p:spTree>
    <p:extLst>
      <p:ext uri="{BB962C8B-B14F-4D97-AF65-F5344CB8AC3E}">
        <p14:creationId xmlns:p14="http://schemas.microsoft.com/office/powerpoint/2010/main" val="286948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animEffect transition="in" filter="fade">
                                      <p:cBhvr>
                                        <p:cTn id="7" dur="1000"/>
                                        <p:tgtEl>
                                          <p:spTgt spid="1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xEl>
                                              <p:pRg st="1" end="1"/>
                                            </p:txEl>
                                          </p:spTgt>
                                        </p:tgtEl>
                                        <p:attrNameLst>
                                          <p:attrName>style.visibility</p:attrName>
                                        </p:attrNameLst>
                                      </p:cBhvr>
                                      <p:to>
                                        <p:strVal val="visible"/>
                                      </p:to>
                                    </p:set>
                                    <p:animEffect transition="in" filter="fade">
                                      <p:cBhvr>
                                        <p:cTn id="12" dur="1000"/>
                                        <p:tgtEl>
                                          <p:spTgt spid="1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cstate="print"/>
          <a:srcRect l="15987" t="12700" r="20719" b="46780"/>
          <a:stretch/>
        </p:blipFill>
        <p:spPr bwMode="auto">
          <a:xfrm>
            <a:off x="551907" y="454412"/>
            <a:ext cx="1497330" cy="1378280"/>
          </a:xfrm>
          <a:prstGeom prst="rect">
            <a:avLst/>
          </a:prstGeom>
          <a:noFill/>
          <a:ln w="9525">
            <a:noFill/>
            <a:miter lim="800000"/>
            <a:headEnd/>
            <a:tailEnd/>
          </a:ln>
          <a:effectLst>
            <a:outerShdw blurRad="50800" dist="38100" dir="5400000" algn="t" rotWithShape="0">
              <a:prstClr val="black">
                <a:alpha val="40000"/>
              </a:prstClr>
            </a:outerShdw>
          </a:effectLst>
        </p:spPr>
      </p:pic>
      <p:sp>
        <p:nvSpPr>
          <p:cNvPr id="6" name="Rectangle 5"/>
          <p:cNvSpPr/>
          <p:nvPr/>
        </p:nvSpPr>
        <p:spPr>
          <a:xfrm>
            <a:off x="2341565" y="756695"/>
            <a:ext cx="5888034" cy="1361911"/>
          </a:xfrm>
          <a:prstGeom prst="rect">
            <a:avLst/>
          </a:prstGeom>
        </p:spPr>
        <p:txBody>
          <a:bodyPr wrap="square" lIns="68580" tIns="34290" rIns="68580" bIns="34290">
            <a:spAutoFit/>
          </a:bodyPr>
          <a:lstStyle/>
          <a:p>
            <a:r>
              <a:rPr lang="en-US" b="1" dirty="0">
                <a:solidFill>
                  <a:schemeClr val="tx1"/>
                </a:solidFill>
                <a:latin typeface="Lato"/>
              </a:rPr>
              <a:t>Shady Ahmed </a:t>
            </a:r>
            <a:r>
              <a:rPr lang="en-US" b="1" dirty="0" err="1">
                <a:solidFill>
                  <a:schemeClr val="tx1"/>
                </a:solidFill>
                <a:latin typeface="Lato"/>
              </a:rPr>
              <a:t>Bedier</a:t>
            </a:r>
            <a:endParaRPr lang="en-US" b="1" dirty="0">
              <a:solidFill>
                <a:schemeClr val="tx1"/>
              </a:solidFill>
              <a:latin typeface="Lato"/>
            </a:endParaRPr>
          </a:p>
          <a:p>
            <a:r>
              <a:rPr lang="en-US" b="1" dirty="0"/>
              <a:t>Computer Science </a:t>
            </a:r>
            <a:r>
              <a:rPr lang="en-US" b="1" dirty="0" smtClean="0"/>
              <a:t>Lecturer Assistant</a:t>
            </a:r>
          </a:p>
          <a:p>
            <a:r>
              <a:rPr lang="en-US" b="1" dirty="0" smtClean="0"/>
              <a:t>PhD Student </a:t>
            </a:r>
            <a:r>
              <a:rPr lang="en-US" b="1" dirty="0"/>
              <a:t>Computer Science </a:t>
            </a:r>
            <a:endParaRPr lang="en-US" b="1" dirty="0" smtClean="0"/>
          </a:p>
          <a:p>
            <a:r>
              <a:rPr lang="en-US" b="1" dirty="0"/>
              <a:t>Master of Statistics and Computer Science (2020) </a:t>
            </a:r>
            <a:endParaRPr lang="en-US" b="1" dirty="0" smtClean="0"/>
          </a:p>
          <a:p>
            <a:r>
              <a:rPr lang="en-US" b="1" dirty="0" smtClean="0">
                <a:solidFill>
                  <a:schemeClr val="tx2"/>
                </a:solidFill>
                <a:latin typeface="Lato"/>
              </a:rPr>
              <a:t>Email : </a:t>
            </a:r>
            <a:r>
              <a:rPr lang="en-US" b="1" dirty="0" smtClean="0">
                <a:solidFill>
                  <a:schemeClr val="tx2"/>
                </a:solidFill>
                <a:latin typeface="Lato"/>
                <a:hlinkClick r:id="rId3"/>
              </a:rPr>
              <a:t>shady_bedier9135@yahoo.com</a:t>
            </a:r>
            <a:endParaRPr lang="en-US" b="1" dirty="0" smtClean="0">
              <a:solidFill>
                <a:schemeClr val="tx2"/>
              </a:solidFill>
              <a:latin typeface="Lato"/>
            </a:endParaRPr>
          </a:p>
          <a:p>
            <a:r>
              <a:rPr lang="en-US" b="1" i="0" dirty="0" smtClean="0">
                <a:solidFill>
                  <a:schemeClr val="tx2"/>
                </a:solidFill>
                <a:effectLst/>
                <a:latin typeface="Lato"/>
              </a:rPr>
              <a:t>Phone: 01026170063</a:t>
            </a:r>
          </a:p>
        </p:txBody>
      </p:sp>
      <p:sp>
        <p:nvSpPr>
          <p:cNvPr id="7" name="Rectangle 6"/>
          <p:cNvSpPr/>
          <p:nvPr/>
        </p:nvSpPr>
        <p:spPr>
          <a:xfrm>
            <a:off x="346936" y="3383001"/>
            <a:ext cx="7689236" cy="869469"/>
          </a:xfrm>
          <a:prstGeom prst="rect">
            <a:avLst/>
          </a:prstGeom>
        </p:spPr>
        <p:txBody>
          <a:bodyPr wrap="square" lIns="68580" tIns="34290" rIns="68580" bIns="34290">
            <a:spAutoFit/>
          </a:bodyPr>
          <a:lstStyle/>
          <a:p>
            <a:pPr algn="just"/>
            <a:r>
              <a:rPr lang="en-US" sz="1200" b="1" dirty="0">
                <a:solidFill>
                  <a:schemeClr val="tx1"/>
                </a:solidFill>
              </a:rPr>
              <a:t>professionally, I am a computer science teacher assistant over five years in the academic field. I doing my researches in Artificial </a:t>
            </a:r>
            <a:r>
              <a:rPr lang="en-US" sz="1200" b="1" dirty="0" smtClean="0">
                <a:solidFill>
                  <a:schemeClr val="tx1"/>
                </a:solidFill>
              </a:rPr>
              <a:t>Intelligent preparing </a:t>
            </a:r>
            <a:r>
              <a:rPr lang="en-US" sz="1200" b="1" dirty="0">
                <a:solidFill>
                  <a:schemeClr val="tx1"/>
                </a:solidFill>
              </a:rPr>
              <a:t>and teaching courses (Mathematics, Statistics, Artificial intelligence</a:t>
            </a:r>
            <a:r>
              <a:rPr lang="en-US" sz="1200" b="1" dirty="0" smtClean="0">
                <a:solidFill>
                  <a:schemeClr val="tx1"/>
                </a:solidFill>
              </a:rPr>
              <a:t>,</a:t>
            </a:r>
            <a:r>
              <a:rPr lang="en-US" sz="1200" b="1" dirty="0"/>
              <a:t> Machine Learning</a:t>
            </a:r>
            <a:r>
              <a:rPr lang="en-US" sz="1200" b="1" dirty="0" smtClean="0">
                <a:solidFill>
                  <a:schemeClr val="tx1"/>
                </a:solidFill>
              </a:rPr>
              <a:t> ,Computer Vision and Natural Language Processing).</a:t>
            </a:r>
          </a:p>
          <a:p>
            <a:pPr algn="just"/>
            <a:r>
              <a:rPr lang="en-US" b="1" dirty="0" smtClean="0">
                <a:solidFill>
                  <a:srgbClr val="00B050"/>
                </a:solidFill>
              </a:rPr>
              <a:t> </a:t>
            </a:r>
            <a:r>
              <a:rPr lang="en-US" b="1" dirty="0">
                <a:solidFill>
                  <a:srgbClr val="00B050"/>
                </a:solidFill>
              </a:rPr>
              <a:t>I am extremely happy to share my knowledge and experience throughout my courses!</a:t>
            </a:r>
          </a:p>
        </p:txBody>
      </p:sp>
      <p:sp>
        <p:nvSpPr>
          <p:cNvPr id="8" name="Rectangle 7"/>
          <p:cNvSpPr/>
          <p:nvPr/>
        </p:nvSpPr>
        <p:spPr>
          <a:xfrm>
            <a:off x="346936" y="2142979"/>
            <a:ext cx="6857666" cy="1169551"/>
          </a:xfrm>
          <a:prstGeom prst="rect">
            <a:avLst/>
          </a:prstGeom>
        </p:spPr>
        <p:txBody>
          <a:bodyPr wrap="square">
            <a:spAutoFit/>
          </a:bodyPr>
          <a:lstStyle/>
          <a:p>
            <a:r>
              <a:rPr lang="en-US" b="1" dirty="0"/>
              <a:t>ITI/EPITA Train The Trainers of Artificial Intelligent (2021)</a:t>
            </a:r>
          </a:p>
          <a:p>
            <a:r>
              <a:rPr lang="en-US" b="1" dirty="0" smtClean="0"/>
              <a:t>Advanced Data </a:t>
            </a:r>
            <a:r>
              <a:rPr lang="en-US" b="1" dirty="0"/>
              <a:t>Analysis </a:t>
            </a:r>
            <a:r>
              <a:rPr lang="en-US" b="1" dirty="0" err="1" smtClean="0"/>
              <a:t>Udacity</a:t>
            </a:r>
            <a:r>
              <a:rPr lang="en-US" b="1" dirty="0" smtClean="0"/>
              <a:t> </a:t>
            </a:r>
            <a:r>
              <a:rPr lang="en-US" b="1" dirty="0"/>
              <a:t>Nano Degree (</a:t>
            </a:r>
            <a:r>
              <a:rPr lang="en-US" b="1" dirty="0" smtClean="0"/>
              <a:t>2021)</a:t>
            </a:r>
            <a:endParaRPr lang="en-US" b="1" dirty="0"/>
          </a:p>
          <a:p>
            <a:r>
              <a:rPr lang="en-US" b="1" dirty="0" smtClean="0"/>
              <a:t>Data </a:t>
            </a:r>
            <a:r>
              <a:rPr lang="en-US" b="1" dirty="0"/>
              <a:t>Analysis Professional </a:t>
            </a:r>
            <a:r>
              <a:rPr lang="en-US" b="1" dirty="0" err="1"/>
              <a:t>Udacity</a:t>
            </a:r>
            <a:r>
              <a:rPr lang="en-US" b="1" dirty="0"/>
              <a:t> Nano Degree (2020)</a:t>
            </a:r>
          </a:p>
          <a:p>
            <a:r>
              <a:rPr lang="en-US" b="1" dirty="0" smtClean="0"/>
              <a:t>Machine </a:t>
            </a:r>
            <a:r>
              <a:rPr lang="en-US" b="1" dirty="0"/>
              <a:t>Learning Engineer </a:t>
            </a:r>
            <a:r>
              <a:rPr lang="en-US" b="1" dirty="0" err="1"/>
              <a:t>Udacity</a:t>
            </a:r>
            <a:r>
              <a:rPr lang="en-US" b="1" dirty="0"/>
              <a:t> Nano Degree (11-2019)</a:t>
            </a:r>
          </a:p>
          <a:p>
            <a:r>
              <a:rPr lang="en-US" b="1" dirty="0" smtClean="0"/>
              <a:t>Microsoft </a:t>
            </a:r>
            <a:r>
              <a:rPr lang="en-US" b="1" dirty="0"/>
              <a:t>Certified Professional Developer MCPD (2012)</a:t>
            </a:r>
          </a:p>
        </p:txBody>
      </p:sp>
    </p:spTree>
    <p:extLst>
      <p:ext uri="{BB962C8B-B14F-4D97-AF65-F5344CB8AC3E}">
        <p14:creationId xmlns:p14="http://schemas.microsoft.com/office/powerpoint/2010/main" val="13011175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1"/>
          <p:cNvSpPr txBox="1"/>
          <p:nvPr/>
        </p:nvSpPr>
        <p:spPr>
          <a:xfrm>
            <a:off x="1112100" y="1459650"/>
            <a:ext cx="7159200" cy="1563900"/>
          </a:xfrm>
          <a:prstGeom prst="rect">
            <a:avLst/>
          </a:prstGeom>
          <a:noFill/>
          <a:ln>
            <a:noFill/>
          </a:ln>
        </p:spPr>
        <p:txBody>
          <a:bodyPr spcFirstLastPara="1" wrap="square" lIns="68575" tIns="68575" rIns="68575" bIns="68575" anchor="b" anchorCtr="0">
            <a:noAutofit/>
          </a:bodyPr>
          <a:lstStyle/>
          <a:p>
            <a:pPr marL="0" marR="0" lvl="0" indent="0" algn="ctr" rtl="0">
              <a:lnSpc>
                <a:spcPct val="115000"/>
              </a:lnSpc>
              <a:spcBef>
                <a:spcPts val="0"/>
              </a:spcBef>
              <a:spcAft>
                <a:spcPts val="0"/>
              </a:spcAft>
              <a:buClr>
                <a:schemeClr val="dk1"/>
              </a:buClr>
              <a:buSzPts val="800"/>
              <a:buFont typeface="Arial"/>
              <a:buNone/>
            </a:pPr>
            <a:r>
              <a:rPr lang="en" sz="4700" b="1" dirty="0" smtClean="0">
                <a:solidFill>
                  <a:schemeClr val="dk1"/>
                </a:solidFill>
                <a:latin typeface="Montserrat"/>
                <a:ea typeface="Montserrat"/>
                <a:cs typeface="Montserrat"/>
                <a:sym typeface="Montserrat"/>
              </a:rPr>
              <a:t>2-Types </a:t>
            </a:r>
            <a:r>
              <a:rPr lang="en" sz="4700" b="1" dirty="0">
                <a:solidFill>
                  <a:schemeClr val="dk1"/>
                </a:solidFill>
                <a:latin typeface="Montserrat"/>
                <a:ea typeface="Montserrat"/>
                <a:cs typeface="Montserrat"/>
                <a:sym typeface="Montserrat"/>
              </a:rPr>
              <a:t>of </a:t>
            </a:r>
            <a:br>
              <a:rPr lang="en" sz="4700" b="1" dirty="0">
                <a:solidFill>
                  <a:schemeClr val="dk1"/>
                </a:solidFill>
                <a:latin typeface="Montserrat"/>
                <a:ea typeface="Montserrat"/>
                <a:cs typeface="Montserrat"/>
                <a:sym typeface="Montserrat"/>
              </a:rPr>
            </a:br>
            <a:r>
              <a:rPr lang="en" sz="4700" b="1" dirty="0">
                <a:solidFill>
                  <a:schemeClr val="dk1"/>
                </a:solidFill>
                <a:latin typeface="Montserrat"/>
                <a:ea typeface="Montserrat"/>
                <a:cs typeface="Montserrat"/>
                <a:sym typeface="Montserrat"/>
              </a:rPr>
              <a:t>Missing Values</a:t>
            </a:r>
            <a:endParaRPr sz="4700" b="1" i="0" u="none" strike="noStrike" cap="none"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461405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2"/>
          <p:cNvSpPr txBox="1">
            <a:spLocks noGrp="1"/>
          </p:cNvSpPr>
          <p:nvPr>
            <p:ph type="title"/>
          </p:nvPr>
        </p:nvSpPr>
        <p:spPr>
          <a:xfrm>
            <a:off x="377438" y="225244"/>
            <a:ext cx="8766600" cy="502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Clr>
                <a:schemeClr val="dk1"/>
              </a:buClr>
              <a:buSzPts val="800"/>
              <a:buFont typeface="Arial"/>
              <a:buNone/>
            </a:pPr>
            <a:r>
              <a:rPr lang="en" sz="3200" b="0">
                <a:solidFill>
                  <a:schemeClr val="dk1"/>
                </a:solidFill>
              </a:rPr>
              <a:t>Types of Missing Values</a:t>
            </a:r>
            <a:endParaRPr sz="3200" b="0"/>
          </a:p>
        </p:txBody>
      </p:sp>
      <p:sp>
        <p:nvSpPr>
          <p:cNvPr id="91" name="Google Shape;91;p22"/>
          <p:cNvSpPr txBox="1">
            <a:spLocks noGrp="1"/>
          </p:cNvSpPr>
          <p:nvPr>
            <p:ph type="body" idx="1"/>
          </p:nvPr>
        </p:nvSpPr>
        <p:spPr>
          <a:xfrm>
            <a:off x="173513" y="1189819"/>
            <a:ext cx="8766600" cy="1860000"/>
          </a:xfrm>
          <a:prstGeom prst="rect">
            <a:avLst/>
          </a:prstGeom>
          <a:noFill/>
          <a:ln>
            <a:noFill/>
          </a:ln>
        </p:spPr>
        <p:txBody>
          <a:bodyPr spcFirstLastPara="1" wrap="square" lIns="68575" tIns="68575" rIns="68575" bIns="68575" anchor="t" anchorCtr="0">
            <a:noAutofit/>
          </a:bodyPr>
          <a:lstStyle/>
          <a:p>
            <a:pPr marL="342900" lvl="0" indent="-285750" algn="l" rtl="0">
              <a:lnSpc>
                <a:spcPct val="150000"/>
              </a:lnSpc>
              <a:spcBef>
                <a:spcPts val="0"/>
              </a:spcBef>
              <a:spcAft>
                <a:spcPts val="0"/>
              </a:spcAft>
              <a:buClr>
                <a:schemeClr val="dk1"/>
              </a:buClr>
              <a:buSzPts val="1900"/>
              <a:buChar char="●"/>
            </a:pPr>
            <a:r>
              <a:rPr lang="en" sz="1900" b="1">
                <a:solidFill>
                  <a:schemeClr val="dk1"/>
                </a:solidFill>
              </a:rPr>
              <a:t>MCAR - </a:t>
            </a:r>
            <a:r>
              <a:rPr lang="en" sz="1900" b="1" i="1">
                <a:solidFill>
                  <a:schemeClr val="dk1"/>
                </a:solidFill>
              </a:rPr>
              <a:t>Missing Completely At Random</a:t>
            </a:r>
            <a:endParaRPr sz="1900" b="1" i="1">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a:solidFill>
                  <a:schemeClr val="dk1"/>
                </a:solidFill>
              </a:rPr>
              <a:t>The types of missing values are the values which are missing without any reason or pattern. </a:t>
            </a:r>
            <a:endParaRPr sz="1900">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a:solidFill>
                  <a:schemeClr val="dk1"/>
                </a:solidFill>
              </a:rPr>
              <a:t>The values are missed randomly across the dataset and have no association with any other factor. </a:t>
            </a:r>
            <a:endParaRPr sz="1900">
              <a:solidFill>
                <a:schemeClr val="dk1"/>
              </a:solidFill>
            </a:endParaRPr>
          </a:p>
        </p:txBody>
      </p:sp>
      <p:cxnSp>
        <p:nvCxnSpPr>
          <p:cNvPr id="92" name="Google Shape;92;p22"/>
          <p:cNvCxnSpPr/>
          <p:nvPr/>
        </p:nvCxnSpPr>
        <p:spPr>
          <a:xfrm>
            <a:off x="241725" y="188006"/>
            <a:ext cx="0" cy="604500"/>
          </a:xfrm>
          <a:prstGeom prst="straightConnector1">
            <a:avLst/>
          </a:prstGeom>
          <a:noFill/>
          <a:ln w="114300" cap="flat" cmpd="sng">
            <a:solidFill>
              <a:srgbClr val="CFE2F3"/>
            </a:solidFill>
            <a:prstDash val="solid"/>
            <a:round/>
            <a:headEnd type="none" w="sm" len="sm"/>
            <a:tailEnd type="none" w="sm" len="sm"/>
          </a:ln>
        </p:spPr>
      </p:cxnSp>
    </p:spTree>
    <p:extLst>
      <p:ext uri="{BB962C8B-B14F-4D97-AF65-F5344CB8AC3E}">
        <p14:creationId xmlns:p14="http://schemas.microsoft.com/office/powerpoint/2010/main" val="168326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xEl>
                                              <p:pRg st="0" end="0"/>
                                            </p:txEl>
                                          </p:spTgt>
                                        </p:tgtEl>
                                        <p:attrNameLst>
                                          <p:attrName>style.visibility</p:attrName>
                                        </p:attrNameLst>
                                      </p:cBhvr>
                                      <p:to>
                                        <p:strVal val="visible"/>
                                      </p:to>
                                    </p:set>
                                    <p:animEffect transition="in" filter="fade">
                                      <p:cBhvr>
                                        <p:cTn id="7" dur="1000"/>
                                        <p:tgtEl>
                                          <p:spTgt spid="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xEl>
                                              <p:pRg st="1" end="1"/>
                                            </p:txEl>
                                          </p:spTgt>
                                        </p:tgtEl>
                                        <p:attrNameLst>
                                          <p:attrName>style.visibility</p:attrName>
                                        </p:attrNameLst>
                                      </p:cBhvr>
                                      <p:to>
                                        <p:strVal val="visible"/>
                                      </p:to>
                                    </p:set>
                                    <p:animEffect transition="in" filter="fade">
                                      <p:cBhvr>
                                        <p:cTn id="12" dur="1000"/>
                                        <p:tgtEl>
                                          <p:spTgt spid="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
                                            <p:txEl>
                                              <p:pRg st="2" end="2"/>
                                            </p:txEl>
                                          </p:spTgt>
                                        </p:tgtEl>
                                        <p:attrNameLst>
                                          <p:attrName>style.visibility</p:attrName>
                                        </p:attrNameLst>
                                      </p:cBhvr>
                                      <p:to>
                                        <p:strVal val="visible"/>
                                      </p:to>
                                    </p:set>
                                    <p:animEffect transition="in" filter="fade">
                                      <p:cBhvr>
                                        <p:cTn id="17" dur="1000"/>
                                        <p:tgtEl>
                                          <p:spTgt spid="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a:off x="377438" y="225244"/>
            <a:ext cx="8766600" cy="502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Clr>
                <a:schemeClr val="dk1"/>
              </a:buClr>
              <a:buSzPts val="800"/>
              <a:buFont typeface="Arial"/>
              <a:buNone/>
            </a:pPr>
            <a:r>
              <a:rPr lang="en" sz="3200" b="0">
                <a:solidFill>
                  <a:schemeClr val="dk1"/>
                </a:solidFill>
              </a:rPr>
              <a:t>Types of Missing Values</a:t>
            </a:r>
            <a:endParaRPr sz="3200" b="0"/>
          </a:p>
        </p:txBody>
      </p:sp>
      <p:sp>
        <p:nvSpPr>
          <p:cNvPr id="98" name="Google Shape;98;p23"/>
          <p:cNvSpPr txBox="1">
            <a:spLocks noGrp="1"/>
          </p:cNvSpPr>
          <p:nvPr>
            <p:ph type="body" idx="1"/>
          </p:nvPr>
        </p:nvSpPr>
        <p:spPr>
          <a:xfrm>
            <a:off x="173513" y="1189819"/>
            <a:ext cx="8766600" cy="1860000"/>
          </a:xfrm>
          <a:prstGeom prst="rect">
            <a:avLst/>
          </a:prstGeom>
          <a:noFill/>
          <a:ln>
            <a:noFill/>
          </a:ln>
        </p:spPr>
        <p:txBody>
          <a:bodyPr spcFirstLastPara="1" wrap="square" lIns="68575" tIns="68575" rIns="68575" bIns="68575" anchor="t" anchorCtr="0">
            <a:noAutofit/>
          </a:bodyPr>
          <a:lstStyle/>
          <a:p>
            <a:pPr marL="0" lvl="0" indent="0" algn="l" rtl="0">
              <a:lnSpc>
                <a:spcPct val="150000"/>
              </a:lnSpc>
              <a:spcBef>
                <a:spcPts val="0"/>
              </a:spcBef>
              <a:spcAft>
                <a:spcPts val="0"/>
              </a:spcAft>
              <a:buNone/>
            </a:pPr>
            <a:r>
              <a:rPr lang="en" sz="1900" b="1">
                <a:solidFill>
                  <a:schemeClr val="dk1"/>
                </a:solidFill>
              </a:rPr>
              <a:t>MAR - </a:t>
            </a:r>
            <a:r>
              <a:rPr lang="en" sz="1900" b="1" i="1">
                <a:solidFill>
                  <a:schemeClr val="dk1"/>
                </a:solidFill>
              </a:rPr>
              <a:t>Missing At Random</a:t>
            </a:r>
            <a:endParaRPr sz="1900" b="1" i="1">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a:solidFill>
                  <a:schemeClr val="dk1"/>
                </a:solidFill>
              </a:rPr>
              <a:t>The missing values in this category have some association with other features of the dataset. </a:t>
            </a:r>
            <a:endParaRPr sz="1900">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a:solidFill>
                  <a:schemeClr val="dk1"/>
                </a:solidFill>
              </a:rPr>
              <a:t>The variable which has missing values can be linearly related to any other variable of the dataset.</a:t>
            </a:r>
            <a:endParaRPr sz="1900">
              <a:solidFill>
                <a:schemeClr val="dk1"/>
              </a:solidFill>
            </a:endParaRPr>
          </a:p>
        </p:txBody>
      </p:sp>
      <p:cxnSp>
        <p:nvCxnSpPr>
          <p:cNvPr id="99" name="Google Shape;99;p23"/>
          <p:cNvCxnSpPr/>
          <p:nvPr/>
        </p:nvCxnSpPr>
        <p:spPr>
          <a:xfrm>
            <a:off x="241725" y="188006"/>
            <a:ext cx="0" cy="604500"/>
          </a:xfrm>
          <a:prstGeom prst="straightConnector1">
            <a:avLst/>
          </a:prstGeom>
          <a:noFill/>
          <a:ln w="114300" cap="flat" cmpd="sng">
            <a:solidFill>
              <a:srgbClr val="CFE2F3"/>
            </a:solidFill>
            <a:prstDash val="solid"/>
            <a:round/>
            <a:headEnd type="none" w="sm" len="sm"/>
            <a:tailEnd type="none" w="sm" len="sm"/>
          </a:ln>
        </p:spPr>
      </p:cxnSp>
    </p:spTree>
    <p:extLst>
      <p:ext uri="{BB962C8B-B14F-4D97-AF65-F5344CB8AC3E}">
        <p14:creationId xmlns:p14="http://schemas.microsoft.com/office/powerpoint/2010/main" val="274273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animEffect transition="in" filter="fade">
                                      <p:cBhvr>
                                        <p:cTn id="7" dur="1000"/>
                                        <p:tgtEl>
                                          <p:spTgt spid="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
                                            <p:txEl>
                                              <p:pRg st="1" end="1"/>
                                            </p:txEl>
                                          </p:spTgt>
                                        </p:tgtEl>
                                        <p:attrNameLst>
                                          <p:attrName>style.visibility</p:attrName>
                                        </p:attrNameLst>
                                      </p:cBhvr>
                                      <p:to>
                                        <p:strVal val="visible"/>
                                      </p:to>
                                    </p:set>
                                    <p:animEffect transition="in" filter="fade">
                                      <p:cBhvr>
                                        <p:cTn id="12" dur="1000"/>
                                        <p:tgtEl>
                                          <p:spTgt spid="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
                                            <p:txEl>
                                              <p:pRg st="2" end="2"/>
                                            </p:txEl>
                                          </p:spTgt>
                                        </p:tgtEl>
                                        <p:attrNameLst>
                                          <p:attrName>style.visibility</p:attrName>
                                        </p:attrNameLst>
                                      </p:cBhvr>
                                      <p:to>
                                        <p:strVal val="visible"/>
                                      </p:to>
                                    </p:set>
                                    <p:animEffect transition="in" filter="fade">
                                      <p:cBhvr>
                                        <p:cTn id="17" dur="1000"/>
                                        <p:tgtEl>
                                          <p:spTgt spid="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4"/>
          <p:cNvSpPr txBox="1">
            <a:spLocks noGrp="1"/>
          </p:cNvSpPr>
          <p:nvPr>
            <p:ph type="title"/>
          </p:nvPr>
        </p:nvSpPr>
        <p:spPr>
          <a:xfrm>
            <a:off x="377438" y="225244"/>
            <a:ext cx="8766600" cy="502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Clr>
                <a:schemeClr val="dk1"/>
              </a:buClr>
              <a:buSzPts val="800"/>
              <a:buFont typeface="Arial"/>
              <a:buNone/>
            </a:pPr>
            <a:r>
              <a:rPr lang="en" sz="3200" b="0">
                <a:solidFill>
                  <a:schemeClr val="dk1"/>
                </a:solidFill>
              </a:rPr>
              <a:t>Types of Missing Values</a:t>
            </a:r>
            <a:endParaRPr sz="3200" b="0"/>
          </a:p>
        </p:txBody>
      </p:sp>
      <p:sp>
        <p:nvSpPr>
          <p:cNvPr id="105" name="Google Shape;105;p24"/>
          <p:cNvSpPr txBox="1">
            <a:spLocks noGrp="1"/>
          </p:cNvSpPr>
          <p:nvPr>
            <p:ph type="body" idx="1"/>
          </p:nvPr>
        </p:nvSpPr>
        <p:spPr>
          <a:xfrm>
            <a:off x="173513" y="1189819"/>
            <a:ext cx="8766600" cy="1860000"/>
          </a:xfrm>
          <a:prstGeom prst="rect">
            <a:avLst/>
          </a:prstGeom>
          <a:noFill/>
          <a:ln>
            <a:noFill/>
          </a:ln>
        </p:spPr>
        <p:txBody>
          <a:bodyPr spcFirstLastPara="1" wrap="square" lIns="68575" tIns="68575" rIns="68575" bIns="68575" anchor="t" anchorCtr="0">
            <a:noAutofit/>
          </a:bodyPr>
          <a:lstStyle/>
          <a:p>
            <a:pPr marL="0" lvl="0" indent="0" algn="l" rtl="0">
              <a:lnSpc>
                <a:spcPct val="150000"/>
              </a:lnSpc>
              <a:spcBef>
                <a:spcPts val="0"/>
              </a:spcBef>
              <a:spcAft>
                <a:spcPts val="0"/>
              </a:spcAft>
              <a:buNone/>
            </a:pPr>
            <a:r>
              <a:rPr lang="en" sz="1900" b="1">
                <a:solidFill>
                  <a:schemeClr val="dk1"/>
                </a:solidFill>
              </a:rPr>
              <a:t>MNAR - </a:t>
            </a:r>
            <a:r>
              <a:rPr lang="en" sz="1900" b="1" i="1">
                <a:solidFill>
                  <a:schemeClr val="dk1"/>
                </a:solidFill>
              </a:rPr>
              <a:t>Missing Not At Random</a:t>
            </a:r>
            <a:endParaRPr sz="1900" b="1" i="1">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a:solidFill>
                  <a:schemeClr val="dk1"/>
                </a:solidFill>
              </a:rPr>
              <a:t>These types of missing values are the values which are missing with some specific reasons.</a:t>
            </a:r>
            <a:endParaRPr sz="1900">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a:solidFill>
                  <a:schemeClr val="dk1"/>
                </a:solidFill>
              </a:rPr>
              <a:t>And we will have a clear understanding and logic for the missing value. </a:t>
            </a:r>
            <a:endParaRPr sz="1900">
              <a:solidFill>
                <a:schemeClr val="dk1"/>
              </a:solidFill>
            </a:endParaRPr>
          </a:p>
        </p:txBody>
      </p:sp>
      <p:cxnSp>
        <p:nvCxnSpPr>
          <p:cNvPr id="106" name="Google Shape;106;p24"/>
          <p:cNvCxnSpPr/>
          <p:nvPr/>
        </p:nvCxnSpPr>
        <p:spPr>
          <a:xfrm>
            <a:off x="241725" y="188006"/>
            <a:ext cx="0" cy="604500"/>
          </a:xfrm>
          <a:prstGeom prst="straightConnector1">
            <a:avLst/>
          </a:prstGeom>
          <a:noFill/>
          <a:ln w="114300" cap="flat" cmpd="sng">
            <a:solidFill>
              <a:srgbClr val="CFE2F3"/>
            </a:solidFill>
            <a:prstDash val="solid"/>
            <a:round/>
            <a:headEnd type="none" w="sm" len="sm"/>
            <a:tailEnd type="none" w="sm" len="sm"/>
          </a:ln>
        </p:spPr>
      </p:cxnSp>
    </p:spTree>
    <p:extLst>
      <p:ext uri="{BB962C8B-B14F-4D97-AF65-F5344CB8AC3E}">
        <p14:creationId xmlns:p14="http://schemas.microsoft.com/office/powerpoint/2010/main" val="28692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xEl>
                                              <p:pRg st="0" end="0"/>
                                            </p:txEl>
                                          </p:spTgt>
                                        </p:tgtEl>
                                        <p:attrNameLst>
                                          <p:attrName>style.visibility</p:attrName>
                                        </p:attrNameLst>
                                      </p:cBhvr>
                                      <p:to>
                                        <p:strVal val="visible"/>
                                      </p:to>
                                    </p:set>
                                    <p:animEffect transition="in" filter="fade">
                                      <p:cBhvr>
                                        <p:cTn id="7" dur="1000"/>
                                        <p:tgtEl>
                                          <p:spTgt spid="1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
                                            <p:txEl>
                                              <p:pRg st="1" end="1"/>
                                            </p:txEl>
                                          </p:spTgt>
                                        </p:tgtEl>
                                        <p:attrNameLst>
                                          <p:attrName>style.visibility</p:attrName>
                                        </p:attrNameLst>
                                      </p:cBhvr>
                                      <p:to>
                                        <p:strVal val="visible"/>
                                      </p:to>
                                    </p:set>
                                    <p:animEffect transition="in" filter="fade">
                                      <p:cBhvr>
                                        <p:cTn id="12" dur="1000"/>
                                        <p:tgtEl>
                                          <p:spTgt spid="10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
                                            <p:txEl>
                                              <p:pRg st="2" end="2"/>
                                            </p:txEl>
                                          </p:spTgt>
                                        </p:tgtEl>
                                        <p:attrNameLst>
                                          <p:attrName>style.visibility</p:attrName>
                                        </p:attrNameLst>
                                      </p:cBhvr>
                                      <p:to>
                                        <p:strVal val="visible"/>
                                      </p:to>
                                    </p:set>
                                    <p:animEffect transition="in" filter="fade">
                                      <p:cBhvr>
                                        <p:cTn id="17" dur="1000"/>
                                        <p:tgtEl>
                                          <p:spTgt spid="10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1"/>
          <p:cNvSpPr txBox="1"/>
          <p:nvPr/>
        </p:nvSpPr>
        <p:spPr>
          <a:xfrm>
            <a:off x="184650" y="1621950"/>
            <a:ext cx="8774700" cy="949800"/>
          </a:xfrm>
          <a:prstGeom prst="rect">
            <a:avLst/>
          </a:prstGeom>
          <a:noFill/>
          <a:ln>
            <a:noFill/>
          </a:ln>
        </p:spPr>
        <p:txBody>
          <a:bodyPr spcFirstLastPara="1" wrap="square" lIns="68575" tIns="68575" rIns="68575" bIns="68575" anchor="b" anchorCtr="0">
            <a:noAutofit/>
          </a:bodyPr>
          <a:lstStyle/>
          <a:p>
            <a:pPr marL="0" marR="0" lvl="0" indent="0" algn="ctr" rtl="0">
              <a:lnSpc>
                <a:spcPct val="115000"/>
              </a:lnSpc>
              <a:spcBef>
                <a:spcPts val="0"/>
              </a:spcBef>
              <a:spcAft>
                <a:spcPts val="0"/>
              </a:spcAft>
              <a:buClr>
                <a:schemeClr val="dk1"/>
              </a:buClr>
              <a:buSzPts val="800"/>
              <a:buFont typeface="Arial"/>
              <a:buNone/>
            </a:pPr>
            <a:r>
              <a:rPr lang="en" sz="4300" b="1" dirty="0" smtClean="0">
                <a:solidFill>
                  <a:schemeClr val="dk1"/>
                </a:solidFill>
                <a:latin typeface="Montserrat"/>
                <a:ea typeface="Montserrat"/>
                <a:cs typeface="Montserrat"/>
                <a:sym typeface="Montserrat"/>
              </a:rPr>
              <a:t>3-Mode</a:t>
            </a:r>
            <a:r>
              <a:rPr lang="en" sz="4300" b="1" dirty="0">
                <a:solidFill>
                  <a:schemeClr val="dk1"/>
                </a:solidFill>
                <a:latin typeface="Montserrat"/>
                <a:ea typeface="Montserrat"/>
                <a:cs typeface="Montserrat"/>
                <a:sym typeface="Montserrat"/>
              </a:rPr>
              <a:t>, Median, Mean</a:t>
            </a:r>
            <a:endParaRPr sz="4300" b="1"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2359442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2"/>
          <p:cNvSpPr txBox="1">
            <a:spLocks noGrp="1"/>
          </p:cNvSpPr>
          <p:nvPr>
            <p:ph type="title"/>
          </p:nvPr>
        </p:nvSpPr>
        <p:spPr>
          <a:xfrm>
            <a:off x="377438" y="225244"/>
            <a:ext cx="8766600" cy="502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Clr>
                <a:schemeClr val="dk1"/>
              </a:buClr>
              <a:buSzPts val="800"/>
              <a:buFont typeface="Arial"/>
              <a:buNone/>
            </a:pPr>
            <a:r>
              <a:rPr lang="en" sz="3200" b="0">
                <a:solidFill>
                  <a:schemeClr val="dk1"/>
                </a:solidFill>
              </a:rPr>
              <a:t>Mode</a:t>
            </a:r>
            <a:endParaRPr sz="3200" b="0"/>
          </a:p>
        </p:txBody>
      </p:sp>
      <p:cxnSp>
        <p:nvCxnSpPr>
          <p:cNvPr id="91" name="Google Shape;91;p22"/>
          <p:cNvCxnSpPr/>
          <p:nvPr/>
        </p:nvCxnSpPr>
        <p:spPr>
          <a:xfrm>
            <a:off x="241725" y="188006"/>
            <a:ext cx="0" cy="604500"/>
          </a:xfrm>
          <a:prstGeom prst="straightConnector1">
            <a:avLst/>
          </a:prstGeom>
          <a:noFill/>
          <a:ln w="114300" cap="flat" cmpd="sng">
            <a:solidFill>
              <a:srgbClr val="CFE2F3"/>
            </a:solidFill>
            <a:prstDash val="solid"/>
            <a:round/>
            <a:headEnd type="none" w="sm" len="sm"/>
            <a:tailEnd type="none" w="sm" len="sm"/>
          </a:ln>
        </p:spPr>
      </p:cxnSp>
      <p:sp>
        <p:nvSpPr>
          <p:cNvPr id="92" name="Google Shape;92;p22"/>
          <p:cNvSpPr txBox="1">
            <a:spLocks noGrp="1"/>
          </p:cNvSpPr>
          <p:nvPr>
            <p:ph type="body" idx="1"/>
          </p:nvPr>
        </p:nvSpPr>
        <p:spPr>
          <a:xfrm>
            <a:off x="174581" y="993788"/>
            <a:ext cx="8581500" cy="2672700"/>
          </a:xfrm>
          <a:prstGeom prst="rect">
            <a:avLst/>
          </a:prstGeom>
          <a:noFill/>
          <a:ln>
            <a:noFill/>
          </a:ln>
        </p:spPr>
        <p:txBody>
          <a:bodyPr spcFirstLastPara="1" wrap="square" lIns="68575" tIns="68575" rIns="68575" bIns="68575" anchor="t" anchorCtr="0">
            <a:noAutofit/>
          </a:bodyPr>
          <a:lstStyle/>
          <a:p>
            <a:pPr marL="342900" lvl="0" indent="-285750" algn="l" rtl="0">
              <a:lnSpc>
                <a:spcPct val="150000"/>
              </a:lnSpc>
              <a:spcBef>
                <a:spcPts val="0"/>
              </a:spcBef>
              <a:spcAft>
                <a:spcPts val="0"/>
              </a:spcAft>
              <a:buClr>
                <a:schemeClr val="dk1"/>
              </a:buClr>
              <a:buSzPts val="1900"/>
              <a:buChar char="●"/>
            </a:pPr>
            <a:r>
              <a:rPr lang="en" sz="1900">
                <a:solidFill>
                  <a:schemeClr val="dk1"/>
                </a:solidFill>
              </a:rPr>
              <a:t>Having some missing values in a categorical variable called Gender. </a:t>
            </a:r>
            <a:endParaRPr sz="1900">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a:solidFill>
                  <a:schemeClr val="dk1"/>
                </a:solidFill>
              </a:rPr>
              <a:t>Two Types of Values: </a:t>
            </a:r>
            <a:r>
              <a:rPr lang="en" sz="1900" i="1">
                <a:solidFill>
                  <a:schemeClr val="dk1"/>
                </a:solidFill>
              </a:rPr>
              <a:t>Males and Females.</a:t>
            </a:r>
            <a:endParaRPr sz="1900" i="1">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a:solidFill>
                  <a:schemeClr val="dk1"/>
                </a:solidFill>
              </a:rPr>
              <a:t>To Impute or Replace the Missing Values from such a Column we can use the </a:t>
            </a:r>
            <a:r>
              <a:rPr lang="en" sz="1900" b="1" i="1">
                <a:solidFill>
                  <a:schemeClr val="dk1"/>
                </a:solidFill>
              </a:rPr>
              <a:t>Mode Function</a:t>
            </a:r>
            <a:r>
              <a:rPr lang="en" sz="1900">
                <a:solidFill>
                  <a:schemeClr val="dk1"/>
                </a:solidFill>
              </a:rPr>
              <a:t>.</a:t>
            </a:r>
            <a:endParaRPr sz="1900">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a:solidFill>
                  <a:schemeClr val="dk1"/>
                </a:solidFill>
              </a:rPr>
              <a:t>It returns the maximum occurring value. Which in turn can be used to Replace the Missing Values.</a:t>
            </a:r>
            <a:endParaRPr sz="1900">
              <a:solidFill>
                <a:schemeClr val="dk1"/>
              </a:solidFill>
            </a:endParaRPr>
          </a:p>
        </p:txBody>
      </p:sp>
    </p:spTree>
    <p:extLst>
      <p:ext uri="{BB962C8B-B14F-4D97-AF65-F5344CB8AC3E}">
        <p14:creationId xmlns:p14="http://schemas.microsoft.com/office/powerpoint/2010/main" val="65923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animEffect transition="in" filter="fade">
                                      <p:cBhvr>
                                        <p:cTn id="7" dur="1000"/>
                                        <p:tgtEl>
                                          <p:spTgt spid="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xEl>
                                              <p:pRg st="1" end="1"/>
                                            </p:txEl>
                                          </p:spTgt>
                                        </p:tgtEl>
                                        <p:attrNameLst>
                                          <p:attrName>style.visibility</p:attrName>
                                        </p:attrNameLst>
                                      </p:cBhvr>
                                      <p:to>
                                        <p:strVal val="visible"/>
                                      </p:to>
                                    </p:set>
                                    <p:animEffect transition="in" filter="fade">
                                      <p:cBhvr>
                                        <p:cTn id="12" dur="1000"/>
                                        <p:tgtEl>
                                          <p:spTgt spid="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
                                            <p:txEl>
                                              <p:pRg st="2" end="2"/>
                                            </p:txEl>
                                          </p:spTgt>
                                        </p:tgtEl>
                                        <p:attrNameLst>
                                          <p:attrName>style.visibility</p:attrName>
                                        </p:attrNameLst>
                                      </p:cBhvr>
                                      <p:to>
                                        <p:strVal val="visible"/>
                                      </p:to>
                                    </p:set>
                                    <p:animEffect transition="in" filter="fade">
                                      <p:cBhvr>
                                        <p:cTn id="17" dur="1000"/>
                                        <p:tgtEl>
                                          <p:spTgt spid="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2">
                                            <p:txEl>
                                              <p:pRg st="3" end="3"/>
                                            </p:txEl>
                                          </p:spTgt>
                                        </p:tgtEl>
                                        <p:attrNameLst>
                                          <p:attrName>style.visibility</p:attrName>
                                        </p:attrNameLst>
                                      </p:cBhvr>
                                      <p:to>
                                        <p:strVal val="visible"/>
                                      </p:to>
                                    </p:set>
                                    <p:animEffect transition="in" filter="fade">
                                      <p:cBhvr>
                                        <p:cTn id="22" dur="1000"/>
                                        <p:tgtEl>
                                          <p:spTgt spid="9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a:off x="377438" y="225244"/>
            <a:ext cx="8766600" cy="502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Clr>
                <a:schemeClr val="dk1"/>
              </a:buClr>
              <a:buSzPts val="800"/>
              <a:buFont typeface="Arial"/>
              <a:buNone/>
            </a:pPr>
            <a:r>
              <a:rPr lang="en" sz="3200" b="0">
                <a:solidFill>
                  <a:schemeClr val="dk1"/>
                </a:solidFill>
              </a:rPr>
              <a:t>Median</a:t>
            </a:r>
            <a:endParaRPr sz="3200" b="0"/>
          </a:p>
        </p:txBody>
      </p:sp>
      <p:sp>
        <p:nvSpPr>
          <p:cNvPr id="98" name="Google Shape;98;p23"/>
          <p:cNvSpPr txBox="1">
            <a:spLocks noGrp="1"/>
          </p:cNvSpPr>
          <p:nvPr>
            <p:ph type="body" idx="1"/>
          </p:nvPr>
        </p:nvSpPr>
        <p:spPr>
          <a:xfrm>
            <a:off x="163688" y="975394"/>
            <a:ext cx="8816700" cy="1979100"/>
          </a:xfrm>
          <a:prstGeom prst="rect">
            <a:avLst/>
          </a:prstGeom>
          <a:noFill/>
          <a:ln>
            <a:noFill/>
          </a:ln>
        </p:spPr>
        <p:txBody>
          <a:bodyPr spcFirstLastPara="1" wrap="square" lIns="68575" tIns="68575" rIns="68575" bIns="68575" anchor="t" anchorCtr="0">
            <a:noAutofit/>
          </a:bodyPr>
          <a:lstStyle/>
          <a:p>
            <a:pPr marL="342900" lvl="0" indent="-285750" algn="l" rtl="0">
              <a:lnSpc>
                <a:spcPct val="150000"/>
              </a:lnSpc>
              <a:spcBef>
                <a:spcPts val="0"/>
              </a:spcBef>
              <a:spcAft>
                <a:spcPts val="0"/>
              </a:spcAft>
              <a:buClr>
                <a:schemeClr val="dk1"/>
              </a:buClr>
              <a:buSzPts val="1900"/>
              <a:buChar char="●"/>
            </a:pPr>
            <a:r>
              <a:rPr lang="en" sz="1900">
                <a:solidFill>
                  <a:schemeClr val="dk1"/>
                </a:solidFill>
              </a:rPr>
              <a:t>We should impute the missing values in numerical variables using the </a:t>
            </a:r>
            <a:r>
              <a:rPr lang="en" sz="1900" b="1" i="1">
                <a:solidFill>
                  <a:schemeClr val="dk1"/>
                </a:solidFill>
              </a:rPr>
              <a:t>Median function.</a:t>
            </a:r>
            <a:endParaRPr sz="1900" b="1" i="1">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a:solidFill>
                  <a:schemeClr val="dk1"/>
                </a:solidFill>
              </a:rPr>
              <a:t>If there are outliers present in the data. </a:t>
            </a:r>
            <a:endParaRPr sz="1900">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a:solidFill>
                  <a:schemeClr val="dk1"/>
                </a:solidFill>
              </a:rPr>
              <a:t>As the median function is not sensitive towards outliers.</a:t>
            </a:r>
            <a:endParaRPr sz="1900">
              <a:solidFill>
                <a:schemeClr val="dk1"/>
              </a:solidFill>
            </a:endParaRPr>
          </a:p>
        </p:txBody>
      </p:sp>
      <p:cxnSp>
        <p:nvCxnSpPr>
          <p:cNvPr id="99" name="Google Shape;99;p23"/>
          <p:cNvCxnSpPr/>
          <p:nvPr/>
        </p:nvCxnSpPr>
        <p:spPr>
          <a:xfrm>
            <a:off x="241725" y="188006"/>
            <a:ext cx="0" cy="604500"/>
          </a:xfrm>
          <a:prstGeom prst="straightConnector1">
            <a:avLst/>
          </a:prstGeom>
          <a:noFill/>
          <a:ln w="114300" cap="flat" cmpd="sng">
            <a:solidFill>
              <a:srgbClr val="CFE2F3"/>
            </a:solidFill>
            <a:prstDash val="solid"/>
            <a:round/>
            <a:headEnd type="none" w="sm" len="sm"/>
            <a:tailEnd type="none" w="sm" len="sm"/>
          </a:ln>
        </p:spPr>
      </p:cxnSp>
    </p:spTree>
    <p:extLst>
      <p:ext uri="{BB962C8B-B14F-4D97-AF65-F5344CB8AC3E}">
        <p14:creationId xmlns:p14="http://schemas.microsoft.com/office/powerpoint/2010/main" val="363297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animEffect transition="in" filter="fade">
                                      <p:cBhvr>
                                        <p:cTn id="7" dur="1000"/>
                                        <p:tgtEl>
                                          <p:spTgt spid="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
                                            <p:txEl>
                                              <p:pRg st="1" end="1"/>
                                            </p:txEl>
                                          </p:spTgt>
                                        </p:tgtEl>
                                        <p:attrNameLst>
                                          <p:attrName>style.visibility</p:attrName>
                                        </p:attrNameLst>
                                      </p:cBhvr>
                                      <p:to>
                                        <p:strVal val="visible"/>
                                      </p:to>
                                    </p:set>
                                    <p:animEffect transition="in" filter="fade">
                                      <p:cBhvr>
                                        <p:cTn id="12" dur="1000"/>
                                        <p:tgtEl>
                                          <p:spTgt spid="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
                                            <p:txEl>
                                              <p:pRg st="2" end="2"/>
                                            </p:txEl>
                                          </p:spTgt>
                                        </p:tgtEl>
                                        <p:attrNameLst>
                                          <p:attrName>style.visibility</p:attrName>
                                        </p:attrNameLst>
                                      </p:cBhvr>
                                      <p:to>
                                        <p:strVal val="visible"/>
                                      </p:to>
                                    </p:set>
                                    <p:animEffect transition="in" filter="fade">
                                      <p:cBhvr>
                                        <p:cTn id="17" dur="1000"/>
                                        <p:tgtEl>
                                          <p:spTgt spid="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4"/>
          <p:cNvSpPr txBox="1">
            <a:spLocks noGrp="1"/>
          </p:cNvSpPr>
          <p:nvPr>
            <p:ph type="title"/>
          </p:nvPr>
        </p:nvSpPr>
        <p:spPr>
          <a:xfrm>
            <a:off x="377438" y="225244"/>
            <a:ext cx="8766600" cy="502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Clr>
                <a:schemeClr val="dk1"/>
              </a:buClr>
              <a:buSzPts val="800"/>
              <a:buFont typeface="Arial"/>
              <a:buNone/>
            </a:pPr>
            <a:r>
              <a:rPr lang="en" sz="3200" b="0">
                <a:solidFill>
                  <a:schemeClr val="dk1"/>
                </a:solidFill>
              </a:rPr>
              <a:t>Mean</a:t>
            </a:r>
            <a:endParaRPr sz="3200" b="0"/>
          </a:p>
        </p:txBody>
      </p:sp>
      <p:sp>
        <p:nvSpPr>
          <p:cNvPr id="105" name="Google Shape;105;p24"/>
          <p:cNvSpPr txBox="1">
            <a:spLocks noGrp="1"/>
          </p:cNvSpPr>
          <p:nvPr>
            <p:ph type="body" idx="1"/>
          </p:nvPr>
        </p:nvSpPr>
        <p:spPr>
          <a:xfrm>
            <a:off x="163688" y="1168369"/>
            <a:ext cx="8816700" cy="2148600"/>
          </a:xfrm>
          <a:prstGeom prst="rect">
            <a:avLst/>
          </a:prstGeom>
          <a:noFill/>
          <a:ln>
            <a:noFill/>
          </a:ln>
        </p:spPr>
        <p:txBody>
          <a:bodyPr spcFirstLastPara="1" wrap="square" lIns="68575" tIns="68575" rIns="68575" bIns="68575" anchor="t" anchorCtr="0">
            <a:noAutofit/>
          </a:bodyPr>
          <a:lstStyle/>
          <a:p>
            <a:pPr marL="342900" lvl="0" indent="-285750" algn="l" rtl="0">
              <a:lnSpc>
                <a:spcPct val="150000"/>
              </a:lnSpc>
              <a:spcBef>
                <a:spcPts val="0"/>
              </a:spcBef>
              <a:spcAft>
                <a:spcPts val="0"/>
              </a:spcAft>
              <a:buClr>
                <a:schemeClr val="dk1"/>
              </a:buClr>
              <a:buSzPts val="1900"/>
              <a:buChar char="●"/>
            </a:pPr>
            <a:r>
              <a:rPr lang="en" sz="1900">
                <a:solidFill>
                  <a:schemeClr val="dk1"/>
                </a:solidFill>
              </a:rPr>
              <a:t>We should use the “Mean” Function when the data does not contain any Outliers.</a:t>
            </a:r>
            <a:endParaRPr sz="1900">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a:solidFill>
                  <a:schemeClr val="dk1"/>
                </a:solidFill>
              </a:rPr>
              <a:t>Mean Function is very sensitive towards Outliers.</a:t>
            </a:r>
            <a:endParaRPr sz="1900">
              <a:solidFill>
                <a:schemeClr val="dk1"/>
              </a:solidFill>
            </a:endParaRPr>
          </a:p>
        </p:txBody>
      </p:sp>
      <p:cxnSp>
        <p:nvCxnSpPr>
          <p:cNvPr id="106" name="Google Shape;106;p24"/>
          <p:cNvCxnSpPr/>
          <p:nvPr/>
        </p:nvCxnSpPr>
        <p:spPr>
          <a:xfrm>
            <a:off x="241725" y="188006"/>
            <a:ext cx="0" cy="604500"/>
          </a:xfrm>
          <a:prstGeom prst="straightConnector1">
            <a:avLst/>
          </a:prstGeom>
          <a:noFill/>
          <a:ln w="114300" cap="flat" cmpd="sng">
            <a:solidFill>
              <a:srgbClr val="CFE2F3"/>
            </a:solidFill>
            <a:prstDash val="solid"/>
            <a:round/>
            <a:headEnd type="none" w="sm" len="sm"/>
            <a:tailEnd type="none" w="sm" len="sm"/>
          </a:ln>
        </p:spPr>
      </p:cxnSp>
    </p:spTree>
    <p:extLst>
      <p:ext uri="{BB962C8B-B14F-4D97-AF65-F5344CB8AC3E}">
        <p14:creationId xmlns:p14="http://schemas.microsoft.com/office/powerpoint/2010/main" val="175650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xEl>
                                              <p:pRg st="0" end="0"/>
                                            </p:txEl>
                                          </p:spTgt>
                                        </p:tgtEl>
                                        <p:attrNameLst>
                                          <p:attrName>style.visibility</p:attrName>
                                        </p:attrNameLst>
                                      </p:cBhvr>
                                      <p:to>
                                        <p:strVal val="visible"/>
                                      </p:to>
                                    </p:set>
                                    <p:animEffect transition="in" filter="fade">
                                      <p:cBhvr>
                                        <p:cTn id="7" dur="1000"/>
                                        <p:tgtEl>
                                          <p:spTgt spid="1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
                                            <p:txEl>
                                              <p:pRg st="1" end="1"/>
                                            </p:txEl>
                                          </p:spTgt>
                                        </p:tgtEl>
                                        <p:attrNameLst>
                                          <p:attrName>style.visibility</p:attrName>
                                        </p:attrNameLst>
                                      </p:cBhvr>
                                      <p:to>
                                        <p:strVal val="visible"/>
                                      </p:to>
                                    </p:set>
                                    <p:animEffect transition="in" filter="fade">
                                      <p:cBhvr>
                                        <p:cTn id="12" dur="1000"/>
                                        <p:tgtEl>
                                          <p:spTgt spid="10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1"/>
          <p:cNvSpPr txBox="1"/>
          <p:nvPr/>
        </p:nvSpPr>
        <p:spPr>
          <a:xfrm>
            <a:off x="1954350" y="1525400"/>
            <a:ext cx="4680600" cy="1147800"/>
          </a:xfrm>
          <a:prstGeom prst="rect">
            <a:avLst/>
          </a:prstGeom>
          <a:noFill/>
          <a:ln>
            <a:noFill/>
          </a:ln>
        </p:spPr>
        <p:txBody>
          <a:bodyPr spcFirstLastPara="1" wrap="square" lIns="68575" tIns="68575" rIns="68575" bIns="68575" anchor="b" anchorCtr="0">
            <a:noAutofit/>
          </a:bodyPr>
          <a:lstStyle/>
          <a:p>
            <a:pPr marL="0" lvl="0" indent="0" algn="ctr" rtl="0">
              <a:lnSpc>
                <a:spcPct val="115000"/>
              </a:lnSpc>
              <a:spcBef>
                <a:spcPts val="0"/>
              </a:spcBef>
              <a:spcAft>
                <a:spcPts val="0"/>
              </a:spcAft>
              <a:buClr>
                <a:schemeClr val="dk1"/>
              </a:buClr>
              <a:buSzPts val="800"/>
              <a:buFont typeface="Arial"/>
              <a:buNone/>
            </a:pPr>
            <a:r>
              <a:rPr lang="en" sz="5000" b="1" dirty="0" smtClean="0">
                <a:solidFill>
                  <a:schemeClr val="dk1"/>
                </a:solidFill>
                <a:latin typeface="Montserrat"/>
                <a:ea typeface="Montserrat"/>
                <a:cs typeface="Montserrat"/>
                <a:sym typeface="Montserrat"/>
              </a:rPr>
              <a:t>3-Outliers </a:t>
            </a:r>
            <a:endParaRPr sz="5000" b="1"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819639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2"/>
          <p:cNvSpPr txBox="1">
            <a:spLocks noGrp="1"/>
          </p:cNvSpPr>
          <p:nvPr>
            <p:ph type="title"/>
          </p:nvPr>
        </p:nvSpPr>
        <p:spPr>
          <a:xfrm>
            <a:off x="377438" y="225244"/>
            <a:ext cx="8766600" cy="502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Clr>
                <a:schemeClr val="dk1"/>
              </a:buClr>
              <a:buSzPts val="800"/>
              <a:buFont typeface="Arial"/>
              <a:buNone/>
            </a:pPr>
            <a:r>
              <a:rPr lang="en" sz="3200" b="0">
                <a:solidFill>
                  <a:schemeClr val="dk1"/>
                </a:solidFill>
              </a:rPr>
              <a:t>Outliers</a:t>
            </a:r>
            <a:endParaRPr sz="3200" b="0"/>
          </a:p>
        </p:txBody>
      </p:sp>
      <p:sp>
        <p:nvSpPr>
          <p:cNvPr id="91" name="Google Shape;91;p22"/>
          <p:cNvSpPr txBox="1">
            <a:spLocks noGrp="1"/>
          </p:cNvSpPr>
          <p:nvPr>
            <p:ph type="body" idx="1"/>
          </p:nvPr>
        </p:nvSpPr>
        <p:spPr>
          <a:xfrm>
            <a:off x="163688" y="1047506"/>
            <a:ext cx="8417700" cy="2269500"/>
          </a:xfrm>
          <a:prstGeom prst="rect">
            <a:avLst/>
          </a:prstGeom>
          <a:noFill/>
          <a:ln>
            <a:noFill/>
          </a:ln>
        </p:spPr>
        <p:txBody>
          <a:bodyPr spcFirstLastPara="1" wrap="square" lIns="68575" tIns="68575" rIns="68575" bIns="68575" anchor="t" anchorCtr="0">
            <a:noAutofit/>
          </a:bodyPr>
          <a:lstStyle/>
          <a:p>
            <a:pPr marL="342900" lvl="0" indent="-285750" algn="l" rtl="0">
              <a:lnSpc>
                <a:spcPct val="150000"/>
              </a:lnSpc>
              <a:spcBef>
                <a:spcPts val="0"/>
              </a:spcBef>
              <a:spcAft>
                <a:spcPts val="0"/>
              </a:spcAft>
              <a:buClr>
                <a:schemeClr val="dk1"/>
              </a:buClr>
              <a:buSzPts val="1900"/>
              <a:buChar char="●"/>
            </a:pPr>
            <a:r>
              <a:rPr lang="en" sz="1900">
                <a:solidFill>
                  <a:schemeClr val="dk1"/>
                </a:solidFill>
                <a:highlight>
                  <a:srgbClr val="FFFFFF"/>
                </a:highlight>
              </a:rPr>
              <a:t>Outliers are extreme values that fall a long way outside of the other observations.</a:t>
            </a:r>
            <a:endParaRPr sz="1900">
              <a:solidFill>
                <a:schemeClr val="dk1"/>
              </a:solidFill>
              <a:highlight>
                <a:srgbClr val="FFFFFF"/>
              </a:highlight>
            </a:endParaRPr>
          </a:p>
          <a:p>
            <a:pPr marL="342900" lvl="0" indent="-285750" algn="l" rtl="0">
              <a:lnSpc>
                <a:spcPct val="150000"/>
              </a:lnSpc>
              <a:spcBef>
                <a:spcPts val="0"/>
              </a:spcBef>
              <a:spcAft>
                <a:spcPts val="0"/>
              </a:spcAft>
              <a:buClr>
                <a:schemeClr val="dk1"/>
              </a:buClr>
              <a:buSzPts val="1900"/>
              <a:buChar char="●"/>
            </a:pPr>
            <a:r>
              <a:rPr lang="en" sz="1900">
                <a:solidFill>
                  <a:schemeClr val="dk1"/>
                </a:solidFill>
                <a:highlight>
                  <a:srgbClr val="FFFFFF"/>
                </a:highlight>
              </a:rPr>
              <a:t>Outliers are those Values which are very very different from most of the Values.</a:t>
            </a:r>
            <a:endParaRPr sz="1900">
              <a:solidFill>
                <a:schemeClr val="dk1"/>
              </a:solidFill>
              <a:highlight>
                <a:srgbClr val="FFFFFF"/>
              </a:highlight>
            </a:endParaRPr>
          </a:p>
          <a:p>
            <a:pPr marL="342900" lvl="0" indent="-285750" algn="l" rtl="0">
              <a:lnSpc>
                <a:spcPct val="150000"/>
              </a:lnSpc>
              <a:spcBef>
                <a:spcPts val="0"/>
              </a:spcBef>
              <a:spcAft>
                <a:spcPts val="0"/>
              </a:spcAft>
              <a:buClr>
                <a:schemeClr val="dk1"/>
              </a:buClr>
              <a:buSzPts val="1900"/>
              <a:buChar char="●"/>
            </a:pPr>
            <a:r>
              <a:rPr lang="en" sz="1900" b="1">
                <a:solidFill>
                  <a:schemeClr val="dk1"/>
                </a:solidFill>
                <a:highlight>
                  <a:srgbClr val="FFFFFF"/>
                </a:highlight>
              </a:rPr>
              <a:t>Example: </a:t>
            </a:r>
            <a:r>
              <a:rPr lang="en" sz="1900">
                <a:solidFill>
                  <a:schemeClr val="dk1"/>
                </a:solidFill>
                <a:highlight>
                  <a:srgbClr val="FFFFFF"/>
                </a:highlight>
              </a:rPr>
              <a:t>There is a Column called “Age” for B.tech College.</a:t>
            </a:r>
            <a:endParaRPr sz="1900">
              <a:solidFill>
                <a:schemeClr val="dk1"/>
              </a:solidFill>
              <a:highlight>
                <a:srgbClr val="FFFFFF"/>
              </a:highlight>
            </a:endParaRPr>
          </a:p>
          <a:p>
            <a:pPr marL="685800" lvl="1" indent="-285750" algn="l" rtl="0">
              <a:lnSpc>
                <a:spcPct val="150000"/>
              </a:lnSpc>
              <a:spcBef>
                <a:spcPts val="0"/>
              </a:spcBef>
              <a:spcAft>
                <a:spcPts val="0"/>
              </a:spcAft>
              <a:buClr>
                <a:schemeClr val="dk1"/>
              </a:buClr>
              <a:buSzPts val="1900"/>
              <a:buChar char="○"/>
            </a:pPr>
            <a:r>
              <a:rPr lang="en" sz="1900">
                <a:solidFill>
                  <a:schemeClr val="dk1"/>
                </a:solidFill>
                <a:highlight>
                  <a:srgbClr val="FFFFFF"/>
                </a:highlight>
              </a:rPr>
              <a:t>Where students generally have age around 17 to 24.</a:t>
            </a:r>
            <a:endParaRPr sz="1900">
              <a:solidFill>
                <a:schemeClr val="dk1"/>
              </a:solidFill>
              <a:highlight>
                <a:srgbClr val="FFFFFF"/>
              </a:highlight>
            </a:endParaRPr>
          </a:p>
        </p:txBody>
      </p:sp>
      <p:cxnSp>
        <p:nvCxnSpPr>
          <p:cNvPr id="92" name="Google Shape;92;p22"/>
          <p:cNvCxnSpPr/>
          <p:nvPr/>
        </p:nvCxnSpPr>
        <p:spPr>
          <a:xfrm>
            <a:off x="241725" y="188006"/>
            <a:ext cx="0" cy="604500"/>
          </a:xfrm>
          <a:prstGeom prst="straightConnector1">
            <a:avLst/>
          </a:prstGeom>
          <a:noFill/>
          <a:ln w="114300" cap="flat" cmpd="sng">
            <a:solidFill>
              <a:srgbClr val="CFE2F3"/>
            </a:solidFill>
            <a:prstDash val="solid"/>
            <a:round/>
            <a:headEnd type="none" w="sm" len="sm"/>
            <a:tailEnd type="none" w="sm" len="sm"/>
          </a:ln>
        </p:spPr>
      </p:cxnSp>
    </p:spTree>
    <p:extLst>
      <p:ext uri="{BB962C8B-B14F-4D97-AF65-F5344CB8AC3E}">
        <p14:creationId xmlns:p14="http://schemas.microsoft.com/office/powerpoint/2010/main" val="60944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xEl>
                                              <p:pRg st="0" end="0"/>
                                            </p:txEl>
                                          </p:spTgt>
                                        </p:tgtEl>
                                        <p:attrNameLst>
                                          <p:attrName>style.visibility</p:attrName>
                                        </p:attrNameLst>
                                      </p:cBhvr>
                                      <p:to>
                                        <p:strVal val="visible"/>
                                      </p:to>
                                    </p:set>
                                    <p:animEffect transition="in" filter="fade">
                                      <p:cBhvr>
                                        <p:cTn id="7" dur="1000"/>
                                        <p:tgtEl>
                                          <p:spTgt spid="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xEl>
                                              <p:pRg st="1" end="1"/>
                                            </p:txEl>
                                          </p:spTgt>
                                        </p:tgtEl>
                                        <p:attrNameLst>
                                          <p:attrName>style.visibility</p:attrName>
                                        </p:attrNameLst>
                                      </p:cBhvr>
                                      <p:to>
                                        <p:strVal val="visible"/>
                                      </p:to>
                                    </p:set>
                                    <p:animEffect transition="in" filter="fade">
                                      <p:cBhvr>
                                        <p:cTn id="12" dur="1000"/>
                                        <p:tgtEl>
                                          <p:spTgt spid="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
                                            <p:txEl>
                                              <p:pRg st="2" end="2"/>
                                            </p:txEl>
                                          </p:spTgt>
                                        </p:tgtEl>
                                        <p:attrNameLst>
                                          <p:attrName>style.visibility</p:attrName>
                                        </p:attrNameLst>
                                      </p:cBhvr>
                                      <p:to>
                                        <p:strVal val="visible"/>
                                      </p:to>
                                    </p:set>
                                    <p:animEffect transition="in" filter="fade">
                                      <p:cBhvr>
                                        <p:cTn id="17" dur="1000"/>
                                        <p:tgtEl>
                                          <p:spTgt spid="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1">
                                            <p:txEl>
                                              <p:pRg st="3" end="3"/>
                                            </p:txEl>
                                          </p:spTgt>
                                        </p:tgtEl>
                                        <p:attrNameLst>
                                          <p:attrName>style.visibility</p:attrName>
                                        </p:attrNameLst>
                                      </p:cBhvr>
                                      <p:to>
                                        <p:strVal val="visible"/>
                                      </p:to>
                                    </p:set>
                                    <p:animEffect transition="in" filter="fade">
                                      <p:cBhvr>
                                        <p:cTn id="22" dur="1000"/>
                                        <p:tgtEl>
                                          <p:spTgt spid="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Slide background fill">
            <a:extLst>
              <a:ext uri="{FF2B5EF4-FFF2-40B4-BE49-F238E27FC236}">
                <a16:creationId xmlns:a16="http://schemas.microsoft.com/office/drawing/2014/main" id="{1D63C574-BFD2-41A1-A567-B0C3CC7FDD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33" name="Color 2">
            <a:extLst>
              <a:ext uri="{FF2B5EF4-FFF2-40B4-BE49-F238E27FC236}">
                <a16:creationId xmlns:a16="http://schemas.microsoft.com/office/drawing/2014/main" id="{E2A46BAB-8C31-42B2-90E8-B26DD3E81D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2"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grpSp>
        <p:nvGrpSpPr>
          <p:cNvPr id="35" name="Group 34">
            <a:extLst>
              <a:ext uri="{FF2B5EF4-FFF2-40B4-BE49-F238E27FC236}">
                <a16:creationId xmlns:a16="http://schemas.microsoft.com/office/drawing/2014/main" id="{B3F7A3C7-0737-4E57-B30E-8EEFE638B40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530290" cy="5143500"/>
            <a:chOff x="651279" y="598259"/>
            <a:chExt cx="10889442" cy="5680742"/>
          </a:xfrm>
        </p:grpSpPr>
        <p:sp>
          <p:nvSpPr>
            <p:cNvPr id="36" name="Color">
              <a:extLst>
                <a:ext uri="{FF2B5EF4-FFF2-40B4-BE49-F238E27FC236}">
                  <a16:creationId xmlns:a16="http://schemas.microsoft.com/office/drawing/2014/main" id="{3BE6D516-DFC6-4698-B3F1-5F591C1130C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sp>
          <p:nvSpPr>
            <p:cNvPr id="37" name="Color">
              <a:extLst>
                <a:ext uri="{FF2B5EF4-FFF2-40B4-BE49-F238E27FC236}">
                  <a16:creationId xmlns:a16="http://schemas.microsoft.com/office/drawing/2014/main" id="{C2580FB0-D146-458C-AF1B-8E8BBF6BBA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grpSp>
      <p:grpSp>
        <p:nvGrpSpPr>
          <p:cNvPr id="39" name="Group 38">
            <a:extLst>
              <a:ext uri="{FF2B5EF4-FFF2-40B4-BE49-F238E27FC236}">
                <a16:creationId xmlns:a16="http://schemas.microsoft.com/office/drawing/2014/main" id="{43F5E015-E085-4624-B431-B42414448684}"/>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4" cy="5143500"/>
            <a:chOff x="0" y="0"/>
            <a:chExt cx="12188952" cy="6858000"/>
          </a:xfrm>
        </p:grpSpPr>
        <p:sp>
          <p:nvSpPr>
            <p:cNvPr id="40" name="Freeform: Shape 39">
              <a:extLst>
                <a:ext uri="{FF2B5EF4-FFF2-40B4-BE49-F238E27FC236}">
                  <a16:creationId xmlns:a16="http://schemas.microsoft.com/office/drawing/2014/main" id="{4DDB60AE-8B9C-4BA0-93DC-F8C9EBF6D8B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40">
              <a:extLst>
                <a:ext uri="{FF2B5EF4-FFF2-40B4-BE49-F238E27FC236}">
                  <a16:creationId xmlns:a16="http://schemas.microsoft.com/office/drawing/2014/main" id="{9F247760-BE07-41A2-969E-570081E6552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41">
              <a:extLst>
                <a:ext uri="{FF2B5EF4-FFF2-40B4-BE49-F238E27FC236}">
                  <a16:creationId xmlns:a16="http://schemas.microsoft.com/office/drawing/2014/main" id="{57A70BD2-76FC-4BDD-9E64-3B93D5EF369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AADD9643-5489-42CB-9762-FBAC2AAE9FB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09A2C16E-2745-4E3D-BECC-D66755221E3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52E5A063-571D-4461-9869-B3E93F6E69D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45">
              <a:extLst>
                <a:ext uri="{FF2B5EF4-FFF2-40B4-BE49-F238E27FC236}">
                  <a16:creationId xmlns:a16="http://schemas.microsoft.com/office/drawing/2014/main" id="{366019AD-E33B-4DBF-BAD3-AE361160316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6" name="TextBox 5">
            <a:extLst>
              <a:ext uri="{FF2B5EF4-FFF2-40B4-BE49-F238E27FC236}">
                <a16:creationId xmlns:a16="http://schemas.microsoft.com/office/drawing/2014/main" id="{E0D9971F-3366-7847-BF49-A7F0EBD80044}"/>
              </a:ext>
            </a:extLst>
          </p:cNvPr>
          <p:cNvSpPr txBox="1"/>
          <p:nvPr/>
        </p:nvSpPr>
        <p:spPr>
          <a:xfrm>
            <a:off x="661731" y="343428"/>
            <a:ext cx="3389971" cy="4005073"/>
          </a:xfrm>
          <a:prstGeom prst="rect">
            <a:avLst/>
          </a:prstGeom>
        </p:spPr>
        <p:txBody>
          <a:bodyPr vert="horz" lIns="68580" tIns="34290" rIns="68580" bIns="34290" rtlCol="0" anchor="ctr">
            <a:normAutofit/>
          </a:bodyPr>
          <a:lstStyle/>
          <a:p>
            <a:pPr>
              <a:lnSpc>
                <a:spcPct val="90000"/>
              </a:lnSpc>
              <a:spcBef>
                <a:spcPct val="0"/>
              </a:spcBef>
              <a:spcAft>
                <a:spcPts val="450"/>
              </a:spcAft>
            </a:pPr>
            <a:r>
              <a:rPr lang="en-US" sz="3200" b="1" dirty="0">
                <a:solidFill>
                  <a:schemeClr val="bg1"/>
                </a:solidFill>
              </a:rPr>
              <a:t>Machine </a:t>
            </a:r>
            <a:r>
              <a:rPr lang="en-US" sz="3200" b="1" dirty="0" smtClean="0">
                <a:solidFill>
                  <a:schemeClr val="bg1"/>
                </a:solidFill>
              </a:rPr>
              <a:t>	Learning</a:t>
            </a:r>
            <a:r>
              <a:rPr lang="en-US" sz="3300" dirty="0"/>
              <a:t/>
            </a:r>
            <a:br>
              <a:rPr lang="en-US" sz="3300" dirty="0"/>
            </a:br>
            <a:endParaRPr lang="en-US" sz="3300" dirty="0" smtClean="0"/>
          </a:p>
          <a:p>
            <a:pPr>
              <a:lnSpc>
                <a:spcPct val="90000"/>
              </a:lnSpc>
              <a:spcBef>
                <a:spcPct val="0"/>
              </a:spcBef>
              <a:spcAft>
                <a:spcPts val="450"/>
              </a:spcAft>
            </a:pPr>
            <a:r>
              <a:rPr lang="en-US" sz="3300" dirty="0" smtClean="0"/>
              <a:t>Introduction</a:t>
            </a:r>
            <a:endParaRPr lang="en-US" sz="3600" kern="1200" dirty="0">
              <a:solidFill>
                <a:srgbClr val="FFFF00"/>
              </a:solidFill>
              <a:latin typeface="+mj-lt"/>
              <a:ea typeface="+mj-ea"/>
              <a:cs typeface="+mj-cs"/>
            </a:endParaRPr>
          </a:p>
        </p:txBody>
      </p:sp>
      <p:graphicFrame>
        <p:nvGraphicFramePr>
          <p:cNvPr id="4" name="Diagram 3">
            <a:extLst>
              <a:ext uri="{FF2B5EF4-FFF2-40B4-BE49-F238E27FC236}">
                <a16:creationId xmlns:a16="http://schemas.microsoft.com/office/drawing/2014/main" id="{1100D295-5E64-6948-918C-D40ECA108D9A}"/>
              </a:ext>
            </a:extLst>
          </p:cNvPr>
          <p:cNvGraphicFramePr/>
          <p:nvPr>
            <p:extLst>
              <p:ext uri="{D42A27DB-BD31-4B8C-83A1-F6EECF244321}">
                <p14:modId xmlns:p14="http://schemas.microsoft.com/office/powerpoint/2010/main" val="2921050372"/>
              </p:ext>
            </p:extLst>
          </p:nvPr>
        </p:nvGraphicFramePr>
        <p:xfrm>
          <a:off x="3572031" y="83704"/>
          <a:ext cx="4775935" cy="17982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7" name="Diagram 16">
            <a:extLst>
              <a:ext uri="{FF2B5EF4-FFF2-40B4-BE49-F238E27FC236}">
                <a16:creationId xmlns:a16="http://schemas.microsoft.com/office/drawing/2014/main" id="{1100D295-5E64-6948-918C-D40ECA108D9A}"/>
              </a:ext>
            </a:extLst>
          </p:cNvPr>
          <p:cNvGraphicFramePr/>
          <p:nvPr>
            <p:extLst>
              <p:ext uri="{D42A27DB-BD31-4B8C-83A1-F6EECF244321}">
                <p14:modId xmlns:p14="http://schemas.microsoft.com/office/powerpoint/2010/main" val="2764559742"/>
              </p:ext>
            </p:extLst>
          </p:nvPr>
        </p:nvGraphicFramePr>
        <p:xfrm>
          <a:off x="3572031" y="1965662"/>
          <a:ext cx="4775935" cy="13795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8" name="Diagram 17">
            <a:extLst>
              <a:ext uri="{FF2B5EF4-FFF2-40B4-BE49-F238E27FC236}">
                <a16:creationId xmlns:a16="http://schemas.microsoft.com/office/drawing/2014/main" id="{1100D295-5E64-6948-918C-D40ECA108D9A}"/>
              </a:ext>
            </a:extLst>
          </p:cNvPr>
          <p:cNvGraphicFramePr/>
          <p:nvPr>
            <p:extLst>
              <p:ext uri="{D42A27DB-BD31-4B8C-83A1-F6EECF244321}">
                <p14:modId xmlns:p14="http://schemas.microsoft.com/office/powerpoint/2010/main" val="1356175789"/>
              </p:ext>
            </p:extLst>
          </p:nvPr>
        </p:nvGraphicFramePr>
        <p:xfrm>
          <a:off x="3572031" y="3387099"/>
          <a:ext cx="4775935" cy="143022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4740154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a:off x="377438" y="225244"/>
            <a:ext cx="8766600" cy="502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Clr>
                <a:schemeClr val="dk1"/>
              </a:buClr>
              <a:buSzPts val="800"/>
              <a:buFont typeface="Arial"/>
              <a:buNone/>
            </a:pPr>
            <a:r>
              <a:rPr lang="en" sz="3200" b="0">
                <a:solidFill>
                  <a:schemeClr val="dk1"/>
                </a:solidFill>
              </a:rPr>
              <a:t>BAD for Building Predictive Models?</a:t>
            </a:r>
            <a:endParaRPr sz="3200" b="0"/>
          </a:p>
        </p:txBody>
      </p:sp>
      <p:sp>
        <p:nvSpPr>
          <p:cNvPr id="98" name="Google Shape;98;p23"/>
          <p:cNvSpPr txBox="1">
            <a:spLocks noGrp="1"/>
          </p:cNvSpPr>
          <p:nvPr>
            <p:ph type="body" idx="1"/>
          </p:nvPr>
        </p:nvSpPr>
        <p:spPr>
          <a:xfrm>
            <a:off x="177113" y="1141538"/>
            <a:ext cx="8256600" cy="2269500"/>
          </a:xfrm>
          <a:prstGeom prst="rect">
            <a:avLst/>
          </a:prstGeom>
          <a:noFill/>
          <a:ln>
            <a:noFill/>
          </a:ln>
        </p:spPr>
        <p:txBody>
          <a:bodyPr spcFirstLastPara="1" wrap="square" lIns="68575" tIns="68575" rIns="68575" bIns="68575" anchor="t" anchorCtr="0">
            <a:noAutofit/>
          </a:bodyPr>
          <a:lstStyle/>
          <a:p>
            <a:pPr marL="342900" lvl="0" indent="-285750" algn="l" rtl="0">
              <a:lnSpc>
                <a:spcPct val="150000"/>
              </a:lnSpc>
              <a:spcBef>
                <a:spcPts val="0"/>
              </a:spcBef>
              <a:spcAft>
                <a:spcPts val="0"/>
              </a:spcAft>
              <a:buClr>
                <a:schemeClr val="dk1"/>
              </a:buClr>
              <a:buSzPts val="1900"/>
              <a:buChar char="●"/>
            </a:pPr>
            <a:r>
              <a:rPr lang="en" sz="1900">
                <a:solidFill>
                  <a:schemeClr val="dk1"/>
                </a:solidFill>
                <a:highlight>
                  <a:srgbClr val="FFFFFF"/>
                </a:highlight>
              </a:rPr>
              <a:t>Because these Outliers can Induce the state of Confusion in the Predictive Models, which in turn makes the Model very Weak for Making Decision Rules.</a:t>
            </a:r>
            <a:endParaRPr sz="1900">
              <a:solidFill>
                <a:schemeClr val="dk1"/>
              </a:solidFill>
              <a:highlight>
                <a:srgbClr val="FFFFFF"/>
              </a:highlight>
            </a:endParaRPr>
          </a:p>
          <a:p>
            <a:pPr marL="342900" lvl="0" indent="-285750" algn="l" rtl="0">
              <a:lnSpc>
                <a:spcPct val="150000"/>
              </a:lnSpc>
              <a:spcBef>
                <a:spcPts val="0"/>
              </a:spcBef>
              <a:spcAft>
                <a:spcPts val="0"/>
              </a:spcAft>
              <a:buClr>
                <a:schemeClr val="dk1"/>
              </a:buClr>
              <a:buSzPts val="1900"/>
              <a:buChar char="●"/>
            </a:pPr>
            <a:r>
              <a:rPr lang="en" sz="1900">
                <a:solidFill>
                  <a:schemeClr val="dk1"/>
                </a:solidFill>
                <a:highlight>
                  <a:srgbClr val="FFFFFF"/>
                </a:highlight>
              </a:rPr>
              <a:t>Then there are High Chances that the Model will not perform Good.</a:t>
            </a:r>
            <a:endParaRPr sz="1900">
              <a:solidFill>
                <a:schemeClr val="dk1"/>
              </a:solidFill>
              <a:highlight>
                <a:srgbClr val="FFFFFF"/>
              </a:highlight>
            </a:endParaRPr>
          </a:p>
        </p:txBody>
      </p:sp>
      <p:cxnSp>
        <p:nvCxnSpPr>
          <p:cNvPr id="99" name="Google Shape;99;p23"/>
          <p:cNvCxnSpPr/>
          <p:nvPr/>
        </p:nvCxnSpPr>
        <p:spPr>
          <a:xfrm>
            <a:off x="241725" y="188006"/>
            <a:ext cx="0" cy="604500"/>
          </a:xfrm>
          <a:prstGeom prst="straightConnector1">
            <a:avLst/>
          </a:prstGeom>
          <a:noFill/>
          <a:ln w="114300" cap="flat" cmpd="sng">
            <a:solidFill>
              <a:srgbClr val="CFE2F3"/>
            </a:solidFill>
            <a:prstDash val="solid"/>
            <a:round/>
            <a:headEnd type="none" w="sm" len="sm"/>
            <a:tailEnd type="none" w="sm" len="sm"/>
          </a:ln>
        </p:spPr>
      </p:cxnSp>
    </p:spTree>
    <p:extLst>
      <p:ext uri="{BB962C8B-B14F-4D97-AF65-F5344CB8AC3E}">
        <p14:creationId xmlns:p14="http://schemas.microsoft.com/office/powerpoint/2010/main" val="19969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animEffect transition="in" filter="fade">
                                      <p:cBhvr>
                                        <p:cTn id="7" dur="1000"/>
                                        <p:tgtEl>
                                          <p:spTgt spid="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
                                            <p:txEl>
                                              <p:pRg st="1" end="1"/>
                                            </p:txEl>
                                          </p:spTgt>
                                        </p:tgtEl>
                                        <p:attrNameLst>
                                          <p:attrName>style.visibility</p:attrName>
                                        </p:attrNameLst>
                                      </p:cBhvr>
                                      <p:to>
                                        <p:strVal val="visible"/>
                                      </p:to>
                                    </p:set>
                                    <p:animEffect transition="in" filter="fade">
                                      <p:cBhvr>
                                        <p:cTn id="12" dur="1000"/>
                                        <p:tgtEl>
                                          <p:spTgt spid="9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4"/>
          <p:cNvSpPr txBox="1">
            <a:spLocks noGrp="1"/>
          </p:cNvSpPr>
          <p:nvPr>
            <p:ph type="title"/>
          </p:nvPr>
        </p:nvSpPr>
        <p:spPr>
          <a:xfrm>
            <a:off x="377438" y="225244"/>
            <a:ext cx="8766600" cy="502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Clr>
                <a:schemeClr val="dk1"/>
              </a:buClr>
              <a:buSzPts val="800"/>
              <a:buFont typeface="Arial"/>
              <a:buNone/>
            </a:pPr>
            <a:r>
              <a:rPr lang="en" sz="3200" b="0">
                <a:solidFill>
                  <a:schemeClr val="dk1"/>
                </a:solidFill>
              </a:rPr>
              <a:t>Reasons for having Outliers</a:t>
            </a:r>
            <a:endParaRPr sz="3200" b="0"/>
          </a:p>
        </p:txBody>
      </p:sp>
      <p:sp>
        <p:nvSpPr>
          <p:cNvPr id="105" name="Google Shape;105;p24"/>
          <p:cNvSpPr txBox="1">
            <a:spLocks noGrp="1"/>
          </p:cNvSpPr>
          <p:nvPr>
            <p:ph type="body" idx="1"/>
          </p:nvPr>
        </p:nvSpPr>
        <p:spPr>
          <a:xfrm>
            <a:off x="177113" y="1141538"/>
            <a:ext cx="8256600" cy="2269500"/>
          </a:xfrm>
          <a:prstGeom prst="rect">
            <a:avLst/>
          </a:prstGeom>
          <a:noFill/>
          <a:ln>
            <a:noFill/>
          </a:ln>
        </p:spPr>
        <p:txBody>
          <a:bodyPr spcFirstLastPara="1" wrap="square" lIns="68575" tIns="68575" rIns="68575" bIns="68575" anchor="t" anchorCtr="0">
            <a:noAutofit/>
          </a:bodyPr>
          <a:lstStyle/>
          <a:p>
            <a:pPr marL="342900" lvl="0" indent="-285750" algn="l" rtl="0">
              <a:lnSpc>
                <a:spcPct val="150000"/>
              </a:lnSpc>
              <a:spcBef>
                <a:spcPts val="0"/>
              </a:spcBef>
              <a:spcAft>
                <a:spcPts val="0"/>
              </a:spcAft>
              <a:buClr>
                <a:schemeClr val="dk1"/>
              </a:buClr>
              <a:buSzPts val="1900"/>
              <a:buChar char="●"/>
            </a:pPr>
            <a:r>
              <a:rPr lang="en" sz="1900">
                <a:solidFill>
                  <a:schemeClr val="dk1"/>
                </a:solidFill>
              </a:rPr>
              <a:t> Data Entry Errors</a:t>
            </a:r>
            <a:endParaRPr sz="1900">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a:solidFill>
                  <a:schemeClr val="dk1"/>
                </a:solidFill>
              </a:rPr>
              <a:t>Measurement Errors</a:t>
            </a:r>
            <a:endParaRPr sz="1900">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a:solidFill>
                  <a:schemeClr val="dk1"/>
                </a:solidFill>
              </a:rPr>
              <a:t>Experimental Errors</a:t>
            </a:r>
            <a:endParaRPr sz="1900">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a:solidFill>
                  <a:schemeClr val="dk1"/>
                </a:solidFill>
              </a:rPr>
              <a:t>Sampling Errors</a:t>
            </a:r>
            <a:endParaRPr sz="1900">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a:solidFill>
                  <a:schemeClr val="dk1"/>
                </a:solidFill>
              </a:rPr>
              <a:t>Natural Occurrence.</a:t>
            </a:r>
            <a:endParaRPr sz="1900">
              <a:solidFill>
                <a:schemeClr val="dk1"/>
              </a:solidFill>
            </a:endParaRPr>
          </a:p>
        </p:txBody>
      </p:sp>
      <p:cxnSp>
        <p:nvCxnSpPr>
          <p:cNvPr id="106" name="Google Shape;106;p24"/>
          <p:cNvCxnSpPr/>
          <p:nvPr/>
        </p:nvCxnSpPr>
        <p:spPr>
          <a:xfrm>
            <a:off x="241725" y="188006"/>
            <a:ext cx="0" cy="604500"/>
          </a:xfrm>
          <a:prstGeom prst="straightConnector1">
            <a:avLst/>
          </a:prstGeom>
          <a:noFill/>
          <a:ln w="114300" cap="flat" cmpd="sng">
            <a:solidFill>
              <a:srgbClr val="CFE2F3"/>
            </a:solidFill>
            <a:prstDash val="solid"/>
            <a:round/>
            <a:headEnd type="none" w="sm" len="sm"/>
            <a:tailEnd type="none" w="sm" len="sm"/>
          </a:ln>
        </p:spPr>
      </p:cxnSp>
    </p:spTree>
    <p:extLst>
      <p:ext uri="{BB962C8B-B14F-4D97-AF65-F5344CB8AC3E}">
        <p14:creationId xmlns:p14="http://schemas.microsoft.com/office/powerpoint/2010/main" val="166308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xEl>
                                              <p:pRg st="0" end="0"/>
                                            </p:txEl>
                                          </p:spTgt>
                                        </p:tgtEl>
                                        <p:attrNameLst>
                                          <p:attrName>style.visibility</p:attrName>
                                        </p:attrNameLst>
                                      </p:cBhvr>
                                      <p:to>
                                        <p:strVal val="visible"/>
                                      </p:to>
                                    </p:set>
                                    <p:animEffect transition="in" filter="fade">
                                      <p:cBhvr>
                                        <p:cTn id="7" dur="1000"/>
                                        <p:tgtEl>
                                          <p:spTgt spid="1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
                                            <p:txEl>
                                              <p:pRg st="1" end="1"/>
                                            </p:txEl>
                                          </p:spTgt>
                                        </p:tgtEl>
                                        <p:attrNameLst>
                                          <p:attrName>style.visibility</p:attrName>
                                        </p:attrNameLst>
                                      </p:cBhvr>
                                      <p:to>
                                        <p:strVal val="visible"/>
                                      </p:to>
                                    </p:set>
                                    <p:animEffect transition="in" filter="fade">
                                      <p:cBhvr>
                                        <p:cTn id="12" dur="1000"/>
                                        <p:tgtEl>
                                          <p:spTgt spid="10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
                                            <p:txEl>
                                              <p:pRg st="2" end="2"/>
                                            </p:txEl>
                                          </p:spTgt>
                                        </p:tgtEl>
                                        <p:attrNameLst>
                                          <p:attrName>style.visibility</p:attrName>
                                        </p:attrNameLst>
                                      </p:cBhvr>
                                      <p:to>
                                        <p:strVal val="visible"/>
                                      </p:to>
                                    </p:set>
                                    <p:animEffect transition="in" filter="fade">
                                      <p:cBhvr>
                                        <p:cTn id="17" dur="1000"/>
                                        <p:tgtEl>
                                          <p:spTgt spid="10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5">
                                            <p:txEl>
                                              <p:pRg st="3" end="3"/>
                                            </p:txEl>
                                          </p:spTgt>
                                        </p:tgtEl>
                                        <p:attrNameLst>
                                          <p:attrName>style.visibility</p:attrName>
                                        </p:attrNameLst>
                                      </p:cBhvr>
                                      <p:to>
                                        <p:strVal val="visible"/>
                                      </p:to>
                                    </p:set>
                                    <p:animEffect transition="in" filter="fade">
                                      <p:cBhvr>
                                        <p:cTn id="22" dur="1000"/>
                                        <p:tgtEl>
                                          <p:spTgt spid="10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5">
                                            <p:txEl>
                                              <p:pRg st="4" end="4"/>
                                            </p:txEl>
                                          </p:spTgt>
                                        </p:tgtEl>
                                        <p:attrNameLst>
                                          <p:attrName>style.visibility</p:attrName>
                                        </p:attrNameLst>
                                      </p:cBhvr>
                                      <p:to>
                                        <p:strVal val="visible"/>
                                      </p:to>
                                    </p:set>
                                    <p:animEffect transition="in" filter="fade">
                                      <p:cBhvr>
                                        <p:cTn id="27" dur="1000"/>
                                        <p:tgtEl>
                                          <p:spTgt spid="10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5"/>
          <p:cNvSpPr txBox="1">
            <a:spLocks noGrp="1"/>
          </p:cNvSpPr>
          <p:nvPr>
            <p:ph type="title"/>
          </p:nvPr>
        </p:nvSpPr>
        <p:spPr>
          <a:xfrm>
            <a:off x="377438" y="225244"/>
            <a:ext cx="8766600" cy="502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Clr>
                <a:schemeClr val="dk1"/>
              </a:buClr>
              <a:buSzPts val="800"/>
              <a:buFont typeface="Arial"/>
              <a:buNone/>
            </a:pPr>
            <a:r>
              <a:rPr lang="en" sz="3200" b="0">
                <a:solidFill>
                  <a:schemeClr val="dk1"/>
                </a:solidFill>
              </a:rPr>
              <a:t>Outliers Sources</a:t>
            </a:r>
            <a:endParaRPr sz="3200" b="0"/>
          </a:p>
        </p:txBody>
      </p:sp>
      <p:sp>
        <p:nvSpPr>
          <p:cNvPr id="112" name="Google Shape;112;p25"/>
          <p:cNvSpPr txBox="1">
            <a:spLocks noGrp="1"/>
          </p:cNvSpPr>
          <p:nvPr>
            <p:ph type="body" idx="1"/>
          </p:nvPr>
        </p:nvSpPr>
        <p:spPr>
          <a:xfrm>
            <a:off x="177113" y="993788"/>
            <a:ext cx="8686500" cy="2417100"/>
          </a:xfrm>
          <a:prstGeom prst="rect">
            <a:avLst/>
          </a:prstGeom>
          <a:noFill/>
          <a:ln>
            <a:noFill/>
          </a:ln>
        </p:spPr>
        <p:txBody>
          <a:bodyPr spcFirstLastPara="1" wrap="square" lIns="68575" tIns="68575" rIns="68575" bIns="68575" anchor="t" anchorCtr="0">
            <a:noAutofit/>
          </a:bodyPr>
          <a:lstStyle/>
          <a:p>
            <a:pPr marL="342900" lvl="0" indent="-285750" algn="l" rtl="0">
              <a:lnSpc>
                <a:spcPct val="150000"/>
              </a:lnSpc>
              <a:spcBef>
                <a:spcPts val="0"/>
              </a:spcBef>
              <a:spcAft>
                <a:spcPts val="0"/>
              </a:spcAft>
              <a:buClr>
                <a:schemeClr val="dk1"/>
              </a:buClr>
              <a:buSzPts val="1900"/>
              <a:buChar char="●"/>
            </a:pPr>
            <a:r>
              <a:rPr lang="en" sz="1900">
                <a:solidFill>
                  <a:schemeClr val="dk1"/>
                </a:solidFill>
              </a:rPr>
              <a:t>In the process of producing, collecting, processing and analyzing data, outliers can come from many sources and hide in any dimension.</a:t>
            </a:r>
            <a:endParaRPr sz="1900">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b="1" i="1">
                <a:solidFill>
                  <a:schemeClr val="dk1"/>
                </a:solidFill>
              </a:rPr>
              <a:t>Conclusion:</a:t>
            </a:r>
            <a:r>
              <a:rPr lang="en" sz="1900">
                <a:solidFill>
                  <a:schemeClr val="dk1"/>
                </a:solidFill>
              </a:rPr>
              <a:t> Removal or Treatment of Outliers from the Data for Building a Predictive Model is very Important as many machine learning algorithms are sensitive to the range and distribution of attribute values in the input data. </a:t>
            </a:r>
            <a:endParaRPr sz="1900">
              <a:solidFill>
                <a:schemeClr val="dk1"/>
              </a:solidFill>
            </a:endParaRPr>
          </a:p>
        </p:txBody>
      </p:sp>
      <p:cxnSp>
        <p:nvCxnSpPr>
          <p:cNvPr id="113" name="Google Shape;113;p25"/>
          <p:cNvCxnSpPr/>
          <p:nvPr/>
        </p:nvCxnSpPr>
        <p:spPr>
          <a:xfrm>
            <a:off x="241725" y="188006"/>
            <a:ext cx="0" cy="604500"/>
          </a:xfrm>
          <a:prstGeom prst="straightConnector1">
            <a:avLst/>
          </a:prstGeom>
          <a:noFill/>
          <a:ln w="114300" cap="flat" cmpd="sng">
            <a:solidFill>
              <a:srgbClr val="CFE2F3"/>
            </a:solidFill>
            <a:prstDash val="solid"/>
            <a:round/>
            <a:headEnd type="none" w="sm" len="sm"/>
            <a:tailEnd type="none" w="sm" len="sm"/>
          </a:ln>
        </p:spPr>
      </p:cxnSp>
    </p:spTree>
    <p:extLst>
      <p:ext uri="{BB962C8B-B14F-4D97-AF65-F5344CB8AC3E}">
        <p14:creationId xmlns:p14="http://schemas.microsoft.com/office/powerpoint/2010/main" val="370443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10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Effect transition="in" filter="fade">
                                      <p:cBhvr>
                                        <p:cTn id="12" dur="1000"/>
                                        <p:tgtEl>
                                          <p:spTgt spid="1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1"/>
          <p:cNvSpPr txBox="1"/>
          <p:nvPr/>
        </p:nvSpPr>
        <p:spPr>
          <a:xfrm>
            <a:off x="1300650" y="1512775"/>
            <a:ext cx="6542700" cy="1147800"/>
          </a:xfrm>
          <a:prstGeom prst="rect">
            <a:avLst/>
          </a:prstGeom>
          <a:noFill/>
          <a:ln>
            <a:noFill/>
          </a:ln>
        </p:spPr>
        <p:txBody>
          <a:bodyPr spcFirstLastPara="1" wrap="square" lIns="68575" tIns="68575" rIns="68575" bIns="68575" anchor="b" anchorCtr="0">
            <a:noAutofit/>
          </a:bodyPr>
          <a:lstStyle/>
          <a:p>
            <a:pPr marL="0" lvl="0" indent="0" algn="ctr" rtl="0">
              <a:lnSpc>
                <a:spcPct val="115000"/>
              </a:lnSpc>
              <a:spcBef>
                <a:spcPts val="0"/>
              </a:spcBef>
              <a:spcAft>
                <a:spcPts val="0"/>
              </a:spcAft>
              <a:buClr>
                <a:schemeClr val="dk1"/>
              </a:buClr>
              <a:buSzPts val="800"/>
              <a:buFont typeface="Arial"/>
              <a:buNone/>
            </a:pPr>
            <a:r>
              <a:rPr lang="en" sz="5000" b="1" dirty="0" smtClean="0">
                <a:solidFill>
                  <a:schemeClr val="dk1"/>
                </a:solidFill>
                <a:latin typeface="Montserrat"/>
                <a:ea typeface="Montserrat"/>
                <a:cs typeface="Montserrat"/>
                <a:sym typeface="Montserrat"/>
              </a:rPr>
              <a:t>4-Types </a:t>
            </a:r>
            <a:r>
              <a:rPr lang="en" sz="5000" b="1" dirty="0">
                <a:solidFill>
                  <a:schemeClr val="dk1"/>
                </a:solidFill>
                <a:latin typeface="Montserrat"/>
                <a:ea typeface="Montserrat"/>
                <a:cs typeface="Montserrat"/>
                <a:sym typeface="Montserrat"/>
              </a:rPr>
              <a:t>Of Outliers</a:t>
            </a:r>
            <a:endParaRPr sz="5000" b="1"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2304185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2"/>
          <p:cNvSpPr txBox="1">
            <a:spLocks noGrp="1"/>
          </p:cNvSpPr>
          <p:nvPr>
            <p:ph type="title"/>
          </p:nvPr>
        </p:nvSpPr>
        <p:spPr>
          <a:xfrm>
            <a:off x="377438" y="225244"/>
            <a:ext cx="8766600" cy="502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Clr>
                <a:schemeClr val="dk1"/>
              </a:buClr>
              <a:buSzPts val="800"/>
              <a:buFont typeface="Arial"/>
              <a:buNone/>
            </a:pPr>
            <a:r>
              <a:rPr lang="en" sz="3200" b="0">
                <a:solidFill>
                  <a:schemeClr val="dk1"/>
                </a:solidFill>
              </a:rPr>
              <a:t>Types of Outliers</a:t>
            </a:r>
            <a:endParaRPr sz="3200" b="0"/>
          </a:p>
        </p:txBody>
      </p:sp>
      <p:sp>
        <p:nvSpPr>
          <p:cNvPr id="91" name="Google Shape;91;p22"/>
          <p:cNvSpPr txBox="1">
            <a:spLocks noGrp="1"/>
          </p:cNvSpPr>
          <p:nvPr>
            <p:ph type="body" idx="1"/>
          </p:nvPr>
        </p:nvSpPr>
        <p:spPr>
          <a:xfrm>
            <a:off x="163688" y="1047506"/>
            <a:ext cx="8816700" cy="2269500"/>
          </a:xfrm>
          <a:prstGeom prst="rect">
            <a:avLst/>
          </a:prstGeom>
          <a:noFill/>
          <a:ln>
            <a:noFill/>
          </a:ln>
        </p:spPr>
        <p:txBody>
          <a:bodyPr spcFirstLastPara="1" wrap="square" lIns="68575" tIns="68575" rIns="68575" bIns="68575" anchor="t" anchorCtr="0">
            <a:noAutofit/>
          </a:bodyPr>
          <a:lstStyle/>
          <a:p>
            <a:pPr marL="342900" lvl="0" indent="-285750" algn="l" rtl="0">
              <a:lnSpc>
                <a:spcPct val="150000"/>
              </a:lnSpc>
              <a:spcBef>
                <a:spcPts val="0"/>
              </a:spcBef>
              <a:spcAft>
                <a:spcPts val="0"/>
              </a:spcAft>
              <a:buClr>
                <a:schemeClr val="dk1"/>
              </a:buClr>
              <a:buSzPts val="1900"/>
              <a:buAutoNum type="arabicPeriod"/>
            </a:pPr>
            <a:r>
              <a:rPr lang="en" sz="1900">
                <a:solidFill>
                  <a:schemeClr val="dk1"/>
                </a:solidFill>
              </a:rPr>
              <a:t>Univariate Outliers.</a:t>
            </a:r>
            <a:endParaRPr sz="1900">
              <a:solidFill>
                <a:schemeClr val="dk1"/>
              </a:solidFill>
            </a:endParaRPr>
          </a:p>
          <a:p>
            <a:pPr marL="342900" lvl="0" indent="-285750" algn="l" rtl="0">
              <a:lnSpc>
                <a:spcPct val="150000"/>
              </a:lnSpc>
              <a:spcBef>
                <a:spcPts val="0"/>
              </a:spcBef>
              <a:spcAft>
                <a:spcPts val="0"/>
              </a:spcAft>
              <a:buClr>
                <a:schemeClr val="dk1"/>
              </a:buClr>
              <a:buSzPts val="1900"/>
              <a:buAutoNum type="arabicPeriod"/>
            </a:pPr>
            <a:r>
              <a:rPr lang="en" sz="1900">
                <a:solidFill>
                  <a:schemeClr val="dk1"/>
                </a:solidFill>
              </a:rPr>
              <a:t>Bivariate Outliers.</a:t>
            </a:r>
            <a:endParaRPr sz="1900">
              <a:solidFill>
                <a:schemeClr val="dk1"/>
              </a:solidFill>
            </a:endParaRPr>
          </a:p>
          <a:p>
            <a:pPr marL="0" lvl="0" indent="0" algn="l" rtl="0">
              <a:lnSpc>
                <a:spcPct val="150000"/>
              </a:lnSpc>
              <a:spcBef>
                <a:spcPts val="0"/>
              </a:spcBef>
              <a:spcAft>
                <a:spcPts val="0"/>
              </a:spcAft>
              <a:buNone/>
            </a:pPr>
            <a:endParaRPr sz="800">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b="1" i="1">
                <a:solidFill>
                  <a:schemeClr val="dk1"/>
                </a:solidFill>
              </a:rPr>
              <a:t>Univariate Outliers</a:t>
            </a:r>
            <a:r>
              <a:rPr lang="en" sz="1900">
                <a:solidFill>
                  <a:schemeClr val="dk1"/>
                </a:solidFill>
              </a:rPr>
              <a:t> are the points which are beyond the normal values in a single variable.</a:t>
            </a:r>
            <a:endParaRPr sz="1900">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b="1" i="1">
                <a:solidFill>
                  <a:schemeClr val="dk1"/>
                </a:solidFill>
              </a:rPr>
              <a:t>Bivariate Outliers</a:t>
            </a:r>
            <a:r>
              <a:rPr lang="en" sz="1900">
                <a:solidFill>
                  <a:schemeClr val="dk1"/>
                </a:solidFill>
              </a:rPr>
              <a:t> are the points which lie far from the expected values when two variables are plotted against each other.</a:t>
            </a:r>
            <a:endParaRPr sz="1900">
              <a:solidFill>
                <a:schemeClr val="dk1"/>
              </a:solidFill>
            </a:endParaRPr>
          </a:p>
          <a:p>
            <a:pPr marL="0" lvl="0" indent="0" algn="l" rtl="0">
              <a:lnSpc>
                <a:spcPct val="150000"/>
              </a:lnSpc>
              <a:spcBef>
                <a:spcPts val="0"/>
              </a:spcBef>
              <a:spcAft>
                <a:spcPts val="0"/>
              </a:spcAft>
              <a:buNone/>
            </a:pPr>
            <a:endParaRPr sz="1900">
              <a:solidFill>
                <a:schemeClr val="dk1"/>
              </a:solidFill>
            </a:endParaRPr>
          </a:p>
        </p:txBody>
      </p:sp>
      <p:cxnSp>
        <p:nvCxnSpPr>
          <p:cNvPr id="92" name="Google Shape;92;p22"/>
          <p:cNvCxnSpPr/>
          <p:nvPr/>
        </p:nvCxnSpPr>
        <p:spPr>
          <a:xfrm>
            <a:off x="241725" y="188006"/>
            <a:ext cx="0" cy="604500"/>
          </a:xfrm>
          <a:prstGeom prst="straightConnector1">
            <a:avLst/>
          </a:prstGeom>
          <a:noFill/>
          <a:ln w="114300" cap="flat" cmpd="sng">
            <a:solidFill>
              <a:srgbClr val="CFE2F3"/>
            </a:solidFill>
            <a:prstDash val="solid"/>
            <a:round/>
            <a:headEnd type="none" w="sm" len="sm"/>
            <a:tailEnd type="none" w="sm" len="sm"/>
          </a:ln>
        </p:spPr>
      </p:cxnSp>
    </p:spTree>
    <p:extLst>
      <p:ext uri="{BB962C8B-B14F-4D97-AF65-F5344CB8AC3E}">
        <p14:creationId xmlns:p14="http://schemas.microsoft.com/office/powerpoint/2010/main" val="254388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xEl>
                                              <p:pRg st="0" end="0"/>
                                            </p:txEl>
                                          </p:spTgt>
                                        </p:tgtEl>
                                        <p:attrNameLst>
                                          <p:attrName>style.visibility</p:attrName>
                                        </p:attrNameLst>
                                      </p:cBhvr>
                                      <p:to>
                                        <p:strVal val="visible"/>
                                      </p:to>
                                    </p:set>
                                    <p:animEffect transition="in" filter="fade">
                                      <p:cBhvr>
                                        <p:cTn id="7" dur="1000"/>
                                        <p:tgtEl>
                                          <p:spTgt spid="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xEl>
                                              <p:pRg st="1" end="1"/>
                                            </p:txEl>
                                          </p:spTgt>
                                        </p:tgtEl>
                                        <p:attrNameLst>
                                          <p:attrName>style.visibility</p:attrName>
                                        </p:attrNameLst>
                                      </p:cBhvr>
                                      <p:to>
                                        <p:strVal val="visible"/>
                                      </p:to>
                                    </p:set>
                                    <p:animEffect transition="in" filter="fade">
                                      <p:cBhvr>
                                        <p:cTn id="12" dur="1000"/>
                                        <p:tgtEl>
                                          <p:spTgt spid="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
                                            <p:txEl>
                                              <p:pRg st="2" end="2"/>
                                            </p:txEl>
                                          </p:spTgt>
                                        </p:tgtEl>
                                        <p:attrNameLst>
                                          <p:attrName>style.visibility</p:attrName>
                                        </p:attrNameLst>
                                      </p:cBhvr>
                                      <p:to>
                                        <p:strVal val="visible"/>
                                      </p:to>
                                    </p:set>
                                    <p:animEffect transition="in" filter="fade">
                                      <p:cBhvr>
                                        <p:cTn id="17" dur="1000"/>
                                        <p:tgtEl>
                                          <p:spTgt spid="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1">
                                            <p:txEl>
                                              <p:pRg st="3" end="3"/>
                                            </p:txEl>
                                          </p:spTgt>
                                        </p:tgtEl>
                                        <p:attrNameLst>
                                          <p:attrName>style.visibility</p:attrName>
                                        </p:attrNameLst>
                                      </p:cBhvr>
                                      <p:to>
                                        <p:strVal val="visible"/>
                                      </p:to>
                                    </p:set>
                                    <p:animEffect transition="in" filter="fade">
                                      <p:cBhvr>
                                        <p:cTn id="22" dur="1000"/>
                                        <p:tgtEl>
                                          <p:spTgt spid="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1">
                                            <p:txEl>
                                              <p:pRg st="4" end="4"/>
                                            </p:txEl>
                                          </p:spTgt>
                                        </p:tgtEl>
                                        <p:attrNameLst>
                                          <p:attrName>style.visibility</p:attrName>
                                        </p:attrNameLst>
                                      </p:cBhvr>
                                      <p:to>
                                        <p:strVal val="visible"/>
                                      </p:to>
                                    </p:set>
                                    <p:animEffect transition="in" filter="fade">
                                      <p:cBhvr>
                                        <p:cTn id="27" dur="1000"/>
                                        <p:tgtEl>
                                          <p:spTgt spid="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1">
                                            <p:txEl>
                                              <p:pRg st="5" end="5"/>
                                            </p:txEl>
                                          </p:spTgt>
                                        </p:tgtEl>
                                        <p:attrNameLst>
                                          <p:attrName>style.visibility</p:attrName>
                                        </p:attrNameLst>
                                      </p:cBhvr>
                                      <p:to>
                                        <p:strVal val="visible"/>
                                      </p:to>
                                    </p:set>
                                    <p:animEffect transition="in" filter="fade">
                                      <p:cBhvr>
                                        <p:cTn id="32" dur="1000"/>
                                        <p:tgtEl>
                                          <p:spTgt spid="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1"/>
          <p:cNvSpPr txBox="1"/>
          <p:nvPr/>
        </p:nvSpPr>
        <p:spPr>
          <a:xfrm>
            <a:off x="1300650" y="1512775"/>
            <a:ext cx="6542700" cy="1147800"/>
          </a:xfrm>
          <a:prstGeom prst="rect">
            <a:avLst/>
          </a:prstGeom>
          <a:noFill/>
          <a:ln>
            <a:noFill/>
          </a:ln>
        </p:spPr>
        <p:txBody>
          <a:bodyPr spcFirstLastPara="1" wrap="square" lIns="68575" tIns="68575" rIns="68575" bIns="68575" anchor="b" anchorCtr="0">
            <a:noAutofit/>
          </a:bodyPr>
          <a:lstStyle/>
          <a:p>
            <a:pPr marL="0" lvl="0" indent="0" algn="ctr" rtl="0">
              <a:lnSpc>
                <a:spcPct val="115000"/>
              </a:lnSpc>
              <a:spcBef>
                <a:spcPts val="0"/>
              </a:spcBef>
              <a:spcAft>
                <a:spcPts val="0"/>
              </a:spcAft>
              <a:buClr>
                <a:schemeClr val="dk1"/>
              </a:buClr>
              <a:buSzPts val="800"/>
              <a:buFont typeface="Arial"/>
              <a:buNone/>
            </a:pPr>
            <a:r>
              <a:rPr lang="en" sz="5000" b="1" dirty="0" smtClean="0">
                <a:solidFill>
                  <a:schemeClr val="dk1"/>
                </a:solidFill>
                <a:latin typeface="Montserrat"/>
                <a:ea typeface="Montserrat"/>
                <a:cs typeface="Montserrat"/>
                <a:sym typeface="Montserrat"/>
              </a:rPr>
              <a:t>5-Winsorization</a:t>
            </a:r>
            <a:endParaRPr sz="5000" b="1"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1059936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2"/>
          <p:cNvSpPr txBox="1">
            <a:spLocks noGrp="1"/>
          </p:cNvSpPr>
          <p:nvPr>
            <p:ph type="title"/>
          </p:nvPr>
        </p:nvSpPr>
        <p:spPr>
          <a:xfrm>
            <a:off x="377438" y="225244"/>
            <a:ext cx="8766600" cy="502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Clr>
                <a:schemeClr val="dk1"/>
              </a:buClr>
              <a:buSzPts val="800"/>
              <a:buFont typeface="Arial"/>
              <a:buNone/>
            </a:pPr>
            <a:r>
              <a:rPr lang="en" sz="3200" b="0">
                <a:solidFill>
                  <a:schemeClr val="dk1"/>
                </a:solidFill>
              </a:rPr>
              <a:t>Winsorization</a:t>
            </a:r>
            <a:endParaRPr sz="3200" b="0"/>
          </a:p>
        </p:txBody>
      </p:sp>
      <p:sp>
        <p:nvSpPr>
          <p:cNvPr id="91" name="Google Shape;91;p22"/>
          <p:cNvSpPr txBox="1">
            <a:spLocks noGrp="1"/>
          </p:cNvSpPr>
          <p:nvPr>
            <p:ph type="body" idx="1"/>
          </p:nvPr>
        </p:nvSpPr>
        <p:spPr>
          <a:xfrm>
            <a:off x="163688" y="1047506"/>
            <a:ext cx="8417700" cy="2269500"/>
          </a:xfrm>
          <a:prstGeom prst="rect">
            <a:avLst/>
          </a:prstGeom>
          <a:noFill/>
          <a:ln>
            <a:noFill/>
          </a:ln>
        </p:spPr>
        <p:txBody>
          <a:bodyPr spcFirstLastPara="1" wrap="square" lIns="68575" tIns="68575" rIns="68575" bIns="68575" anchor="t" anchorCtr="0">
            <a:noAutofit/>
          </a:bodyPr>
          <a:lstStyle/>
          <a:p>
            <a:pPr marL="342900" lvl="0" indent="-285750" algn="l" rtl="0">
              <a:lnSpc>
                <a:spcPct val="150000"/>
              </a:lnSpc>
              <a:spcBef>
                <a:spcPts val="0"/>
              </a:spcBef>
              <a:spcAft>
                <a:spcPts val="0"/>
              </a:spcAft>
              <a:buClr>
                <a:schemeClr val="dk1"/>
              </a:buClr>
              <a:buSzPts val="1900"/>
              <a:buChar char="●"/>
            </a:pPr>
            <a:r>
              <a:rPr lang="en" sz="1900">
                <a:solidFill>
                  <a:schemeClr val="dk1"/>
                </a:solidFill>
              </a:rPr>
              <a:t>Winsorization is a way to minimize the influence of outliers in our data by either by Deleting the extreme observations of our data.</a:t>
            </a:r>
            <a:endParaRPr sz="1900">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a:solidFill>
                  <a:schemeClr val="dk1"/>
                </a:solidFill>
              </a:rPr>
              <a:t>The Concept of Winsorization is based on the Concept of Normal Distribution. </a:t>
            </a:r>
            <a:endParaRPr sz="1900">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a:solidFill>
                  <a:schemeClr val="dk1"/>
                </a:solidFill>
              </a:rPr>
              <a:t>Where It Tries to find out the Most Uncommon Observations and Treat them in the most appropriate way.</a:t>
            </a:r>
            <a:endParaRPr sz="1900">
              <a:solidFill>
                <a:schemeClr val="dk1"/>
              </a:solidFill>
            </a:endParaRPr>
          </a:p>
        </p:txBody>
      </p:sp>
      <p:cxnSp>
        <p:nvCxnSpPr>
          <p:cNvPr id="92" name="Google Shape;92;p22"/>
          <p:cNvCxnSpPr/>
          <p:nvPr/>
        </p:nvCxnSpPr>
        <p:spPr>
          <a:xfrm>
            <a:off x="241725" y="188006"/>
            <a:ext cx="0" cy="604500"/>
          </a:xfrm>
          <a:prstGeom prst="straightConnector1">
            <a:avLst/>
          </a:prstGeom>
          <a:noFill/>
          <a:ln w="114300" cap="flat" cmpd="sng">
            <a:solidFill>
              <a:srgbClr val="CFE2F3"/>
            </a:solidFill>
            <a:prstDash val="solid"/>
            <a:round/>
            <a:headEnd type="none" w="sm" len="sm"/>
            <a:tailEnd type="none" w="sm" len="sm"/>
          </a:ln>
        </p:spPr>
      </p:cxnSp>
    </p:spTree>
    <p:extLst>
      <p:ext uri="{BB962C8B-B14F-4D97-AF65-F5344CB8AC3E}">
        <p14:creationId xmlns:p14="http://schemas.microsoft.com/office/powerpoint/2010/main" val="229198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xEl>
                                              <p:pRg st="0" end="0"/>
                                            </p:txEl>
                                          </p:spTgt>
                                        </p:tgtEl>
                                        <p:attrNameLst>
                                          <p:attrName>style.visibility</p:attrName>
                                        </p:attrNameLst>
                                      </p:cBhvr>
                                      <p:to>
                                        <p:strVal val="visible"/>
                                      </p:to>
                                    </p:set>
                                    <p:animEffect transition="in" filter="fade">
                                      <p:cBhvr>
                                        <p:cTn id="7" dur="1000"/>
                                        <p:tgtEl>
                                          <p:spTgt spid="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xEl>
                                              <p:pRg st="1" end="1"/>
                                            </p:txEl>
                                          </p:spTgt>
                                        </p:tgtEl>
                                        <p:attrNameLst>
                                          <p:attrName>style.visibility</p:attrName>
                                        </p:attrNameLst>
                                      </p:cBhvr>
                                      <p:to>
                                        <p:strVal val="visible"/>
                                      </p:to>
                                    </p:set>
                                    <p:animEffect transition="in" filter="fade">
                                      <p:cBhvr>
                                        <p:cTn id="12" dur="1000"/>
                                        <p:tgtEl>
                                          <p:spTgt spid="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
                                            <p:txEl>
                                              <p:pRg st="2" end="2"/>
                                            </p:txEl>
                                          </p:spTgt>
                                        </p:tgtEl>
                                        <p:attrNameLst>
                                          <p:attrName>style.visibility</p:attrName>
                                        </p:attrNameLst>
                                      </p:cBhvr>
                                      <p:to>
                                        <p:strVal val="visible"/>
                                      </p:to>
                                    </p:set>
                                    <p:animEffect transition="in" filter="fade">
                                      <p:cBhvr>
                                        <p:cTn id="17" dur="1000"/>
                                        <p:tgtEl>
                                          <p:spTgt spid="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a:off x="377438" y="225244"/>
            <a:ext cx="8766600" cy="502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Clr>
                <a:schemeClr val="dk1"/>
              </a:buClr>
              <a:buSzPts val="800"/>
              <a:buFont typeface="Arial"/>
              <a:buNone/>
            </a:pPr>
            <a:r>
              <a:rPr lang="en" sz="3200" b="0">
                <a:solidFill>
                  <a:schemeClr val="dk1"/>
                </a:solidFill>
              </a:rPr>
              <a:t>Winsorization in a Real world</a:t>
            </a:r>
            <a:endParaRPr sz="3200" b="0"/>
          </a:p>
        </p:txBody>
      </p:sp>
      <p:sp>
        <p:nvSpPr>
          <p:cNvPr id="98" name="Google Shape;98;p23"/>
          <p:cNvSpPr txBox="1">
            <a:spLocks noGrp="1"/>
          </p:cNvSpPr>
          <p:nvPr>
            <p:ph type="body" idx="1"/>
          </p:nvPr>
        </p:nvSpPr>
        <p:spPr>
          <a:xfrm>
            <a:off x="163688" y="1047506"/>
            <a:ext cx="8816700" cy="2269500"/>
          </a:xfrm>
          <a:prstGeom prst="rect">
            <a:avLst/>
          </a:prstGeom>
          <a:noFill/>
          <a:ln>
            <a:noFill/>
          </a:ln>
        </p:spPr>
        <p:txBody>
          <a:bodyPr spcFirstLastPara="1" wrap="square" lIns="68575" tIns="68575" rIns="68575" bIns="68575" anchor="t" anchorCtr="0">
            <a:noAutofit/>
          </a:bodyPr>
          <a:lstStyle/>
          <a:p>
            <a:pPr marL="342900" lvl="0" indent="-285750" algn="l" rtl="0">
              <a:lnSpc>
                <a:spcPct val="150000"/>
              </a:lnSpc>
              <a:spcBef>
                <a:spcPts val="0"/>
              </a:spcBef>
              <a:spcAft>
                <a:spcPts val="0"/>
              </a:spcAft>
              <a:buClr>
                <a:schemeClr val="dk1"/>
              </a:buClr>
              <a:buSzPts val="1900"/>
              <a:buAutoNum type="arabicPeriod"/>
            </a:pPr>
            <a:r>
              <a:rPr lang="en" sz="1900">
                <a:solidFill>
                  <a:schemeClr val="dk1"/>
                </a:solidFill>
              </a:rPr>
              <a:t>To Analyze the data and try to find out the cause for the outliers in the dataset.</a:t>
            </a:r>
            <a:endParaRPr sz="1900">
              <a:solidFill>
                <a:schemeClr val="dk1"/>
              </a:solidFill>
            </a:endParaRPr>
          </a:p>
          <a:p>
            <a:pPr marL="342900" lvl="0" indent="-285750" algn="l" rtl="0">
              <a:lnSpc>
                <a:spcPct val="150000"/>
              </a:lnSpc>
              <a:spcBef>
                <a:spcPts val="0"/>
              </a:spcBef>
              <a:spcAft>
                <a:spcPts val="0"/>
              </a:spcAft>
              <a:buClr>
                <a:schemeClr val="dk1"/>
              </a:buClr>
              <a:buSzPts val="1900"/>
              <a:buAutoNum type="arabicPeriod"/>
            </a:pPr>
            <a:r>
              <a:rPr lang="en" sz="1900">
                <a:solidFill>
                  <a:schemeClr val="dk1"/>
                </a:solidFill>
              </a:rPr>
              <a:t>To Decide how much winsorization we want.</a:t>
            </a:r>
            <a:endParaRPr sz="1900">
              <a:solidFill>
                <a:schemeClr val="dk1"/>
              </a:solidFill>
            </a:endParaRPr>
          </a:p>
          <a:p>
            <a:pPr marL="342900" lvl="0" indent="0" algn="l" rtl="0">
              <a:lnSpc>
                <a:spcPct val="150000"/>
              </a:lnSpc>
              <a:spcBef>
                <a:spcPts val="0"/>
              </a:spcBef>
              <a:spcAft>
                <a:spcPts val="0"/>
              </a:spcAft>
              <a:buNone/>
            </a:pPr>
            <a:r>
              <a:rPr lang="en" sz="1900">
                <a:solidFill>
                  <a:schemeClr val="dk1"/>
                </a:solidFill>
              </a:rPr>
              <a:t>In General, We prefer the Winsorization of the top 5 percent and the bottom 5 percent of the dataset.</a:t>
            </a:r>
            <a:endParaRPr sz="1900">
              <a:solidFill>
                <a:schemeClr val="dk1"/>
              </a:solidFill>
            </a:endParaRPr>
          </a:p>
          <a:p>
            <a:pPr marL="342900" lvl="0" indent="-285750" algn="l" rtl="0">
              <a:lnSpc>
                <a:spcPct val="150000"/>
              </a:lnSpc>
              <a:spcBef>
                <a:spcPts val="0"/>
              </a:spcBef>
              <a:spcAft>
                <a:spcPts val="0"/>
              </a:spcAft>
              <a:buClr>
                <a:schemeClr val="dk1"/>
              </a:buClr>
              <a:buSzPts val="1900"/>
              <a:buAutoNum type="arabicPeriod"/>
            </a:pPr>
            <a:r>
              <a:rPr lang="en" sz="1900">
                <a:solidFill>
                  <a:schemeClr val="dk1"/>
                </a:solidFill>
              </a:rPr>
              <a:t>To Replace the extreme values by maximum or minimum values.</a:t>
            </a:r>
            <a:endParaRPr sz="1900">
              <a:solidFill>
                <a:schemeClr val="dk1"/>
              </a:solidFill>
            </a:endParaRPr>
          </a:p>
        </p:txBody>
      </p:sp>
      <p:cxnSp>
        <p:nvCxnSpPr>
          <p:cNvPr id="99" name="Google Shape;99;p23"/>
          <p:cNvCxnSpPr/>
          <p:nvPr/>
        </p:nvCxnSpPr>
        <p:spPr>
          <a:xfrm>
            <a:off x="241725" y="188006"/>
            <a:ext cx="0" cy="604500"/>
          </a:xfrm>
          <a:prstGeom prst="straightConnector1">
            <a:avLst/>
          </a:prstGeom>
          <a:noFill/>
          <a:ln w="114300" cap="flat" cmpd="sng">
            <a:solidFill>
              <a:srgbClr val="CFE2F3"/>
            </a:solidFill>
            <a:prstDash val="solid"/>
            <a:round/>
            <a:headEnd type="none" w="sm" len="sm"/>
            <a:tailEnd type="none" w="sm" len="sm"/>
          </a:ln>
        </p:spPr>
      </p:cxnSp>
    </p:spTree>
    <p:extLst>
      <p:ext uri="{BB962C8B-B14F-4D97-AF65-F5344CB8AC3E}">
        <p14:creationId xmlns:p14="http://schemas.microsoft.com/office/powerpoint/2010/main" val="323306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animEffect transition="in" filter="fade">
                                      <p:cBhvr>
                                        <p:cTn id="7" dur="1000"/>
                                        <p:tgtEl>
                                          <p:spTgt spid="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
                                            <p:txEl>
                                              <p:pRg st="1" end="1"/>
                                            </p:txEl>
                                          </p:spTgt>
                                        </p:tgtEl>
                                        <p:attrNameLst>
                                          <p:attrName>style.visibility</p:attrName>
                                        </p:attrNameLst>
                                      </p:cBhvr>
                                      <p:to>
                                        <p:strVal val="visible"/>
                                      </p:to>
                                    </p:set>
                                    <p:animEffect transition="in" filter="fade">
                                      <p:cBhvr>
                                        <p:cTn id="12" dur="1000"/>
                                        <p:tgtEl>
                                          <p:spTgt spid="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
                                            <p:txEl>
                                              <p:pRg st="2" end="2"/>
                                            </p:txEl>
                                          </p:spTgt>
                                        </p:tgtEl>
                                        <p:attrNameLst>
                                          <p:attrName>style.visibility</p:attrName>
                                        </p:attrNameLst>
                                      </p:cBhvr>
                                      <p:to>
                                        <p:strVal val="visible"/>
                                      </p:to>
                                    </p:set>
                                    <p:animEffect transition="in" filter="fade">
                                      <p:cBhvr>
                                        <p:cTn id="17" dur="1000"/>
                                        <p:tgtEl>
                                          <p:spTgt spid="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8">
                                            <p:txEl>
                                              <p:pRg st="3" end="3"/>
                                            </p:txEl>
                                          </p:spTgt>
                                        </p:tgtEl>
                                        <p:attrNameLst>
                                          <p:attrName>style.visibility</p:attrName>
                                        </p:attrNameLst>
                                      </p:cBhvr>
                                      <p:to>
                                        <p:strVal val="visible"/>
                                      </p:to>
                                    </p:set>
                                    <p:animEffect transition="in" filter="fade">
                                      <p:cBhvr>
                                        <p:cTn id="22" dur="1000"/>
                                        <p:tgtEl>
                                          <p:spTgt spid="9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1"/>
          <p:cNvSpPr txBox="1"/>
          <p:nvPr/>
        </p:nvSpPr>
        <p:spPr>
          <a:xfrm>
            <a:off x="1300650" y="1512775"/>
            <a:ext cx="6542700" cy="1777500"/>
          </a:xfrm>
          <a:prstGeom prst="rect">
            <a:avLst/>
          </a:prstGeom>
          <a:noFill/>
          <a:ln>
            <a:noFill/>
          </a:ln>
        </p:spPr>
        <p:txBody>
          <a:bodyPr spcFirstLastPara="1" wrap="square" lIns="68575" tIns="68575" rIns="68575" bIns="68575" anchor="b" anchorCtr="0">
            <a:noAutofit/>
          </a:bodyPr>
          <a:lstStyle/>
          <a:p>
            <a:pPr marL="0" lvl="0" indent="0" algn="ctr" rtl="0">
              <a:lnSpc>
                <a:spcPct val="115000"/>
              </a:lnSpc>
              <a:spcBef>
                <a:spcPts val="0"/>
              </a:spcBef>
              <a:spcAft>
                <a:spcPts val="0"/>
              </a:spcAft>
              <a:buClr>
                <a:schemeClr val="dk1"/>
              </a:buClr>
              <a:buSzPts val="800"/>
              <a:buFont typeface="Arial"/>
              <a:buNone/>
            </a:pPr>
            <a:r>
              <a:rPr lang="en" sz="5000" b="1" dirty="0" smtClean="0">
                <a:solidFill>
                  <a:schemeClr val="dk1"/>
                </a:solidFill>
                <a:latin typeface="Montserrat"/>
                <a:ea typeface="Montserrat"/>
                <a:cs typeface="Montserrat"/>
                <a:sym typeface="Montserrat"/>
              </a:rPr>
              <a:t>6-Deleting </a:t>
            </a:r>
            <a:r>
              <a:rPr lang="en" sz="5000" b="1" dirty="0">
                <a:solidFill>
                  <a:schemeClr val="dk1"/>
                </a:solidFill>
                <a:latin typeface="Montserrat"/>
                <a:ea typeface="Montserrat"/>
                <a:cs typeface="Montserrat"/>
                <a:sym typeface="Montserrat"/>
              </a:rPr>
              <a:t>and Capping Outliers</a:t>
            </a:r>
            <a:endParaRPr sz="5000" b="1"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978153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2"/>
          <p:cNvSpPr txBox="1">
            <a:spLocks noGrp="1"/>
          </p:cNvSpPr>
          <p:nvPr>
            <p:ph type="title"/>
          </p:nvPr>
        </p:nvSpPr>
        <p:spPr>
          <a:xfrm>
            <a:off x="377438" y="225244"/>
            <a:ext cx="8766600" cy="502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Clr>
                <a:schemeClr val="dk1"/>
              </a:buClr>
              <a:buSzPts val="800"/>
              <a:buFont typeface="Arial"/>
              <a:buNone/>
            </a:pPr>
            <a:r>
              <a:rPr lang="en" sz="3200" b="0">
                <a:solidFill>
                  <a:schemeClr val="dk1"/>
                </a:solidFill>
              </a:rPr>
              <a:t>Handling Outliers</a:t>
            </a:r>
            <a:endParaRPr sz="3200" b="0"/>
          </a:p>
        </p:txBody>
      </p:sp>
      <p:sp>
        <p:nvSpPr>
          <p:cNvPr id="91" name="Google Shape;91;p22"/>
          <p:cNvSpPr txBox="1">
            <a:spLocks noGrp="1"/>
          </p:cNvSpPr>
          <p:nvPr>
            <p:ph type="body" idx="1"/>
          </p:nvPr>
        </p:nvSpPr>
        <p:spPr>
          <a:xfrm>
            <a:off x="163688" y="1047506"/>
            <a:ext cx="8766600" cy="2269500"/>
          </a:xfrm>
          <a:prstGeom prst="rect">
            <a:avLst/>
          </a:prstGeom>
          <a:noFill/>
          <a:ln>
            <a:noFill/>
          </a:ln>
        </p:spPr>
        <p:txBody>
          <a:bodyPr spcFirstLastPara="1" wrap="square" lIns="68575" tIns="68575" rIns="68575" bIns="68575" anchor="t" anchorCtr="0">
            <a:noAutofit/>
          </a:bodyPr>
          <a:lstStyle/>
          <a:p>
            <a:pPr marL="0" lvl="0" indent="0" algn="l" rtl="0">
              <a:lnSpc>
                <a:spcPct val="150000"/>
              </a:lnSpc>
              <a:spcBef>
                <a:spcPts val="0"/>
              </a:spcBef>
              <a:spcAft>
                <a:spcPts val="0"/>
              </a:spcAft>
              <a:buNone/>
            </a:pPr>
            <a:r>
              <a:rPr lang="en" sz="1900" b="1">
                <a:solidFill>
                  <a:schemeClr val="dk1"/>
                </a:solidFill>
              </a:rPr>
              <a:t>Example:</a:t>
            </a:r>
            <a:endParaRPr sz="1900" b="1">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a:solidFill>
                  <a:schemeClr val="dk1"/>
                </a:solidFill>
              </a:rPr>
              <a:t>The age variable in our dataset which predicts loan approval. </a:t>
            </a:r>
            <a:endParaRPr sz="1900">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a:solidFill>
                  <a:schemeClr val="dk1"/>
                </a:solidFill>
              </a:rPr>
              <a:t>The normal range of age can be 15-60 years but there may be some people with age greater than 60. </a:t>
            </a:r>
            <a:endParaRPr sz="1900">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a:solidFill>
                  <a:schemeClr val="dk1"/>
                </a:solidFill>
              </a:rPr>
              <a:t>So in this case, where people having age greater than 60 applied for the loan are not outliers, we can not simply delete them. </a:t>
            </a:r>
            <a:endParaRPr sz="1900">
              <a:solidFill>
                <a:schemeClr val="dk1"/>
              </a:solidFill>
            </a:endParaRPr>
          </a:p>
        </p:txBody>
      </p:sp>
      <p:cxnSp>
        <p:nvCxnSpPr>
          <p:cNvPr id="92" name="Google Shape;92;p22"/>
          <p:cNvCxnSpPr/>
          <p:nvPr/>
        </p:nvCxnSpPr>
        <p:spPr>
          <a:xfrm>
            <a:off x="241725" y="188006"/>
            <a:ext cx="0" cy="604500"/>
          </a:xfrm>
          <a:prstGeom prst="straightConnector1">
            <a:avLst/>
          </a:prstGeom>
          <a:noFill/>
          <a:ln w="114300" cap="flat" cmpd="sng">
            <a:solidFill>
              <a:srgbClr val="CFE2F3"/>
            </a:solidFill>
            <a:prstDash val="solid"/>
            <a:round/>
            <a:headEnd type="none" w="sm" len="sm"/>
            <a:tailEnd type="none" w="sm" len="sm"/>
          </a:ln>
        </p:spPr>
      </p:cxnSp>
    </p:spTree>
    <p:extLst>
      <p:ext uri="{BB962C8B-B14F-4D97-AF65-F5344CB8AC3E}">
        <p14:creationId xmlns:p14="http://schemas.microsoft.com/office/powerpoint/2010/main" val="255983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xEl>
                                              <p:pRg st="0" end="0"/>
                                            </p:txEl>
                                          </p:spTgt>
                                        </p:tgtEl>
                                        <p:attrNameLst>
                                          <p:attrName>style.visibility</p:attrName>
                                        </p:attrNameLst>
                                      </p:cBhvr>
                                      <p:to>
                                        <p:strVal val="visible"/>
                                      </p:to>
                                    </p:set>
                                    <p:animEffect transition="in" filter="fade">
                                      <p:cBhvr>
                                        <p:cTn id="7" dur="1000"/>
                                        <p:tgtEl>
                                          <p:spTgt spid="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xEl>
                                              <p:pRg st="1" end="1"/>
                                            </p:txEl>
                                          </p:spTgt>
                                        </p:tgtEl>
                                        <p:attrNameLst>
                                          <p:attrName>style.visibility</p:attrName>
                                        </p:attrNameLst>
                                      </p:cBhvr>
                                      <p:to>
                                        <p:strVal val="visible"/>
                                      </p:to>
                                    </p:set>
                                    <p:animEffect transition="in" filter="fade">
                                      <p:cBhvr>
                                        <p:cTn id="12" dur="1000"/>
                                        <p:tgtEl>
                                          <p:spTgt spid="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
                                            <p:txEl>
                                              <p:pRg st="2" end="2"/>
                                            </p:txEl>
                                          </p:spTgt>
                                        </p:tgtEl>
                                        <p:attrNameLst>
                                          <p:attrName>style.visibility</p:attrName>
                                        </p:attrNameLst>
                                      </p:cBhvr>
                                      <p:to>
                                        <p:strVal val="visible"/>
                                      </p:to>
                                    </p:set>
                                    <p:animEffect transition="in" filter="fade">
                                      <p:cBhvr>
                                        <p:cTn id="17" dur="1000"/>
                                        <p:tgtEl>
                                          <p:spTgt spid="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1">
                                            <p:txEl>
                                              <p:pRg st="3" end="3"/>
                                            </p:txEl>
                                          </p:spTgt>
                                        </p:tgtEl>
                                        <p:attrNameLst>
                                          <p:attrName>style.visibility</p:attrName>
                                        </p:attrNameLst>
                                      </p:cBhvr>
                                      <p:to>
                                        <p:strVal val="visible"/>
                                      </p:to>
                                    </p:set>
                                    <p:animEffect transition="in" filter="fade">
                                      <p:cBhvr>
                                        <p:cTn id="22" dur="1000"/>
                                        <p:tgtEl>
                                          <p:spTgt spid="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pic>
        <p:nvPicPr>
          <p:cNvPr id="4" name="Picture 3"/>
          <p:cNvPicPr>
            <a:picLocks noChangeAspect="1"/>
          </p:cNvPicPr>
          <p:nvPr/>
        </p:nvPicPr>
        <p:blipFill rotWithShape="1">
          <a:blip r:embed="rId2"/>
          <a:srcRect t="20194" r="13495"/>
          <a:stretch/>
        </p:blipFill>
        <p:spPr>
          <a:xfrm>
            <a:off x="1417754" y="1104405"/>
            <a:ext cx="6799972" cy="3016333"/>
          </a:xfrm>
          <a:prstGeom prst="rect">
            <a:avLst/>
          </a:prstGeom>
        </p:spPr>
      </p:pic>
      <p:sp>
        <p:nvSpPr>
          <p:cNvPr id="5" name="TextBox 4"/>
          <p:cNvSpPr txBox="1"/>
          <p:nvPr/>
        </p:nvSpPr>
        <p:spPr>
          <a:xfrm>
            <a:off x="973777" y="391886"/>
            <a:ext cx="3313728" cy="369332"/>
          </a:xfrm>
          <a:prstGeom prst="rect">
            <a:avLst/>
          </a:prstGeom>
          <a:noFill/>
        </p:spPr>
        <p:txBody>
          <a:bodyPr wrap="none" rtlCol="0">
            <a:spAutoFit/>
          </a:bodyPr>
          <a:lstStyle/>
          <a:p>
            <a:r>
              <a:rPr lang="en-US" sz="1800" b="1" dirty="0" smtClean="0">
                <a:solidFill>
                  <a:schemeClr val="tx1"/>
                </a:solidFill>
              </a:rPr>
              <a:t>Machine Learning Workflow</a:t>
            </a:r>
            <a:endParaRPr lang="en-US" sz="1800" b="1" dirty="0">
              <a:solidFill>
                <a:schemeClr val="tx1"/>
              </a:solidFill>
            </a:endParaRPr>
          </a:p>
        </p:txBody>
      </p:sp>
    </p:spTree>
    <p:extLst>
      <p:ext uri="{BB962C8B-B14F-4D97-AF65-F5344CB8AC3E}">
        <p14:creationId xmlns:p14="http://schemas.microsoft.com/office/powerpoint/2010/main" val="3347303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a:off x="377438" y="225244"/>
            <a:ext cx="8766600" cy="502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r>
              <a:rPr lang="en" sz="3200" b="0">
                <a:solidFill>
                  <a:schemeClr val="dk1"/>
                </a:solidFill>
              </a:rPr>
              <a:t>Deleting Outliers</a:t>
            </a:r>
            <a:endParaRPr sz="3200" b="0"/>
          </a:p>
        </p:txBody>
      </p:sp>
      <p:sp>
        <p:nvSpPr>
          <p:cNvPr id="98" name="Google Shape;98;p23"/>
          <p:cNvSpPr txBox="1">
            <a:spLocks noGrp="1"/>
          </p:cNvSpPr>
          <p:nvPr>
            <p:ph type="body" idx="1"/>
          </p:nvPr>
        </p:nvSpPr>
        <p:spPr>
          <a:xfrm>
            <a:off x="163688" y="1154944"/>
            <a:ext cx="8700000" cy="2981400"/>
          </a:xfrm>
          <a:prstGeom prst="rect">
            <a:avLst/>
          </a:prstGeom>
          <a:noFill/>
          <a:ln>
            <a:noFill/>
          </a:ln>
        </p:spPr>
        <p:txBody>
          <a:bodyPr spcFirstLastPara="1" wrap="square" lIns="68575" tIns="68575" rIns="68575" bIns="68575" anchor="t" anchorCtr="0">
            <a:noAutofit/>
          </a:bodyPr>
          <a:lstStyle/>
          <a:p>
            <a:pPr marL="342900" lvl="0" indent="-285750" algn="l" rtl="0">
              <a:lnSpc>
                <a:spcPct val="150000"/>
              </a:lnSpc>
              <a:spcBef>
                <a:spcPts val="0"/>
              </a:spcBef>
              <a:spcAft>
                <a:spcPts val="0"/>
              </a:spcAft>
              <a:buClr>
                <a:schemeClr val="dk1"/>
              </a:buClr>
              <a:buSzPts val="1900"/>
              <a:buAutoNum type="arabicPeriod"/>
            </a:pPr>
            <a:r>
              <a:rPr lang="en" sz="1900">
                <a:solidFill>
                  <a:schemeClr val="dk1"/>
                </a:solidFill>
              </a:rPr>
              <a:t>We are sure that the outliers are due to an entry error or due to measurement error.</a:t>
            </a:r>
            <a:endParaRPr sz="1900">
              <a:solidFill>
                <a:schemeClr val="dk1"/>
              </a:solidFill>
            </a:endParaRPr>
          </a:p>
          <a:p>
            <a:pPr marL="342900" lvl="0" indent="-285750" algn="l" rtl="0">
              <a:lnSpc>
                <a:spcPct val="150000"/>
              </a:lnSpc>
              <a:spcBef>
                <a:spcPts val="0"/>
              </a:spcBef>
              <a:spcAft>
                <a:spcPts val="0"/>
              </a:spcAft>
              <a:buClr>
                <a:schemeClr val="dk1"/>
              </a:buClr>
              <a:buSzPts val="1900"/>
              <a:buAutoNum type="arabicPeriod"/>
            </a:pPr>
            <a:r>
              <a:rPr lang="en" sz="1900">
                <a:solidFill>
                  <a:schemeClr val="dk1"/>
                </a:solidFill>
              </a:rPr>
              <a:t>If the outliers create a significant relationship between two independent variables which is against the assumption of many of our machine learning algorithms.</a:t>
            </a:r>
            <a:endParaRPr sz="1900">
              <a:solidFill>
                <a:schemeClr val="dk1"/>
              </a:solidFill>
            </a:endParaRPr>
          </a:p>
        </p:txBody>
      </p:sp>
      <p:cxnSp>
        <p:nvCxnSpPr>
          <p:cNvPr id="99" name="Google Shape;99;p23"/>
          <p:cNvCxnSpPr/>
          <p:nvPr/>
        </p:nvCxnSpPr>
        <p:spPr>
          <a:xfrm>
            <a:off x="241725" y="188006"/>
            <a:ext cx="0" cy="604500"/>
          </a:xfrm>
          <a:prstGeom prst="straightConnector1">
            <a:avLst/>
          </a:prstGeom>
          <a:noFill/>
          <a:ln w="114300" cap="flat" cmpd="sng">
            <a:solidFill>
              <a:srgbClr val="CFE2F3"/>
            </a:solidFill>
            <a:prstDash val="solid"/>
            <a:round/>
            <a:headEnd type="none" w="sm" len="sm"/>
            <a:tailEnd type="none" w="sm" len="sm"/>
          </a:ln>
        </p:spPr>
      </p:cxnSp>
    </p:spTree>
    <p:extLst>
      <p:ext uri="{BB962C8B-B14F-4D97-AF65-F5344CB8AC3E}">
        <p14:creationId xmlns:p14="http://schemas.microsoft.com/office/powerpoint/2010/main" val="167941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animEffect transition="in" filter="fade">
                                      <p:cBhvr>
                                        <p:cTn id="7" dur="1000"/>
                                        <p:tgtEl>
                                          <p:spTgt spid="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
                                            <p:txEl>
                                              <p:pRg st="1" end="1"/>
                                            </p:txEl>
                                          </p:spTgt>
                                        </p:tgtEl>
                                        <p:attrNameLst>
                                          <p:attrName>style.visibility</p:attrName>
                                        </p:attrNameLst>
                                      </p:cBhvr>
                                      <p:to>
                                        <p:strVal val="visible"/>
                                      </p:to>
                                    </p:set>
                                    <p:animEffect transition="in" filter="fade">
                                      <p:cBhvr>
                                        <p:cTn id="12" dur="1000"/>
                                        <p:tgtEl>
                                          <p:spTgt spid="9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4"/>
          <p:cNvSpPr txBox="1">
            <a:spLocks noGrp="1"/>
          </p:cNvSpPr>
          <p:nvPr>
            <p:ph type="title"/>
          </p:nvPr>
        </p:nvSpPr>
        <p:spPr>
          <a:xfrm>
            <a:off x="377438" y="225244"/>
            <a:ext cx="8766600" cy="502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r>
              <a:rPr lang="en" sz="3200" b="0">
                <a:solidFill>
                  <a:schemeClr val="dk1"/>
                </a:solidFill>
              </a:rPr>
              <a:t>Capping Outliers</a:t>
            </a:r>
            <a:endParaRPr sz="3200" b="0"/>
          </a:p>
        </p:txBody>
      </p:sp>
      <p:sp>
        <p:nvSpPr>
          <p:cNvPr id="105" name="Google Shape;105;p24"/>
          <p:cNvSpPr txBox="1">
            <a:spLocks noGrp="1"/>
          </p:cNvSpPr>
          <p:nvPr>
            <p:ph type="body" idx="1"/>
          </p:nvPr>
        </p:nvSpPr>
        <p:spPr>
          <a:xfrm>
            <a:off x="163688" y="1020638"/>
            <a:ext cx="8980200" cy="2900700"/>
          </a:xfrm>
          <a:prstGeom prst="rect">
            <a:avLst/>
          </a:prstGeom>
          <a:noFill/>
          <a:ln>
            <a:noFill/>
          </a:ln>
        </p:spPr>
        <p:txBody>
          <a:bodyPr spcFirstLastPara="1" wrap="square" lIns="68575" tIns="68575" rIns="68575" bIns="68575" anchor="t" anchorCtr="0">
            <a:noAutofit/>
          </a:bodyPr>
          <a:lstStyle/>
          <a:p>
            <a:pPr marL="342900" lvl="0" indent="-285750" algn="l" rtl="0">
              <a:lnSpc>
                <a:spcPct val="150000"/>
              </a:lnSpc>
              <a:spcBef>
                <a:spcPts val="0"/>
              </a:spcBef>
              <a:spcAft>
                <a:spcPts val="0"/>
              </a:spcAft>
              <a:buClr>
                <a:schemeClr val="dk1"/>
              </a:buClr>
              <a:buSzPts val="1900"/>
              <a:buChar char="●"/>
            </a:pPr>
            <a:r>
              <a:rPr lang="en" sz="1900">
                <a:solidFill>
                  <a:schemeClr val="dk1"/>
                </a:solidFill>
              </a:rPr>
              <a:t>Capping refers to replacing the outliers to a near value so that we can keep the point in our analysis and it also does not skew the data.</a:t>
            </a:r>
            <a:endParaRPr sz="1900">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b="1">
                <a:solidFill>
                  <a:schemeClr val="dk1"/>
                </a:solidFill>
              </a:rPr>
              <a:t>Note: </a:t>
            </a:r>
            <a:r>
              <a:rPr lang="en" sz="1900">
                <a:solidFill>
                  <a:schemeClr val="dk1"/>
                </a:solidFill>
              </a:rPr>
              <a:t>Other than Deleting and Capping, there are two more ways of handling outliers.</a:t>
            </a:r>
            <a:endParaRPr sz="1900">
              <a:solidFill>
                <a:schemeClr val="dk1"/>
              </a:solidFill>
            </a:endParaRPr>
          </a:p>
          <a:p>
            <a:pPr marL="1371600" lvl="0" indent="-285750" algn="l" rtl="0">
              <a:lnSpc>
                <a:spcPct val="150000"/>
              </a:lnSpc>
              <a:spcBef>
                <a:spcPts val="0"/>
              </a:spcBef>
              <a:spcAft>
                <a:spcPts val="0"/>
              </a:spcAft>
              <a:buClr>
                <a:schemeClr val="dk1"/>
              </a:buClr>
              <a:buSzPts val="1900"/>
              <a:buAutoNum type="arabicPeriod"/>
            </a:pPr>
            <a:r>
              <a:rPr lang="en" sz="1900">
                <a:solidFill>
                  <a:schemeClr val="dk1"/>
                </a:solidFill>
              </a:rPr>
              <a:t>Imputing.</a:t>
            </a:r>
            <a:endParaRPr sz="1900">
              <a:solidFill>
                <a:schemeClr val="dk1"/>
              </a:solidFill>
            </a:endParaRPr>
          </a:p>
          <a:p>
            <a:pPr marL="1371600" lvl="0" indent="-285750" algn="l" rtl="0">
              <a:lnSpc>
                <a:spcPct val="150000"/>
              </a:lnSpc>
              <a:spcBef>
                <a:spcPts val="0"/>
              </a:spcBef>
              <a:spcAft>
                <a:spcPts val="0"/>
              </a:spcAft>
              <a:buClr>
                <a:schemeClr val="dk1"/>
              </a:buClr>
              <a:buSzPts val="1900"/>
              <a:buAutoNum type="arabicPeriod"/>
            </a:pPr>
            <a:r>
              <a:rPr lang="en" sz="1900">
                <a:solidFill>
                  <a:schemeClr val="dk1"/>
                </a:solidFill>
              </a:rPr>
              <a:t>Binning.</a:t>
            </a:r>
            <a:endParaRPr sz="1900">
              <a:solidFill>
                <a:schemeClr val="dk1"/>
              </a:solidFill>
            </a:endParaRPr>
          </a:p>
        </p:txBody>
      </p:sp>
      <p:cxnSp>
        <p:nvCxnSpPr>
          <p:cNvPr id="106" name="Google Shape;106;p24"/>
          <p:cNvCxnSpPr/>
          <p:nvPr/>
        </p:nvCxnSpPr>
        <p:spPr>
          <a:xfrm>
            <a:off x="241725" y="188006"/>
            <a:ext cx="0" cy="604500"/>
          </a:xfrm>
          <a:prstGeom prst="straightConnector1">
            <a:avLst/>
          </a:prstGeom>
          <a:noFill/>
          <a:ln w="114300" cap="flat" cmpd="sng">
            <a:solidFill>
              <a:srgbClr val="CFE2F3"/>
            </a:solidFill>
            <a:prstDash val="solid"/>
            <a:round/>
            <a:headEnd type="none" w="sm" len="sm"/>
            <a:tailEnd type="none" w="sm" len="sm"/>
          </a:ln>
        </p:spPr>
      </p:cxnSp>
    </p:spTree>
    <p:extLst>
      <p:ext uri="{BB962C8B-B14F-4D97-AF65-F5344CB8AC3E}">
        <p14:creationId xmlns:p14="http://schemas.microsoft.com/office/powerpoint/2010/main" val="86427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xEl>
                                              <p:pRg st="0" end="0"/>
                                            </p:txEl>
                                          </p:spTgt>
                                        </p:tgtEl>
                                        <p:attrNameLst>
                                          <p:attrName>style.visibility</p:attrName>
                                        </p:attrNameLst>
                                      </p:cBhvr>
                                      <p:to>
                                        <p:strVal val="visible"/>
                                      </p:to>
                                    </p:set>
                                    <p:animEffect transition="in" filter="fade">
                                      <p:cBhvr>
                                        <p:cTn id="7" dur="1000"/>
                                        <p:tgtEl>
                                          <p:spTgt spid="1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
                                            <p:txEl>
                                              <p:pRg st="1" end="1"/>
                                            </p:txEl>
                                          </p:spTgt>
                                        </p:tgtEl>
                                        <p:attrNameLst>
                                          <p:attrName>style.visibility</p:attrName>
                                        </p:attrNameLst>
                                      </p:cBhvr>
                                      <p:to>
                                        <p:strVal val="visible"/>
                                      </p:to>
                                    </p:set>
                                    <p:animEffect transition="in" filter="fade">
                                      <p:cBhvr>
                                        <p:cTn id="12" dur="1000"/>
                                        <p:tgtEl>
                                          <p:spTgt spid="10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
                                            <p:txEl>
                                              <p:pRg st="2" end="2"/>
                                            </p:txEl>
                                          </p:spTgt>
                                        </p:tgtEl>
                                        <p:attrNameLst>
                                          <p:attrName>style.visibility</p:attrName>
                                        </p:attrNameLst>
                                      </p:cBhvr>
                                      <p:to>
                                        <p:strVal val="visible"/>
                                      </p:to>
                                    </p:set>
                                    <p:animEffect transition="in" filter="fade">
                                      <p:cBhvr>
                                        <p:cTn id="17" dur="1000"/>
                                        <p:tgtEl>
                                          <p:spTgt spid="10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5">
                                            <p:txEl>
                                              <p:pRg st="3" end="3"/>
                                            </p:txEl>
                                          </p:spTgt>
                                        </p:tgtEl>
                                        <p:attrNameLst>
                                          <p:attrName>style.visibility</p:attrName>
                                        </p:attrNameLst>
                                      </p:cBhvr>
                                      <p:to>
                                        <p:strVal val="visible"/>
                                      </p:to>
                                    </p:set>
                                    <p:animEffect transition="in" filter="fade">
                                      <p:cBhvr>
                                        <p:cTn id="22" dur="1000"/>
                                        <p:tgtEl>
                                          <p:spTgt spid="10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5"/>
          <p:cNvSpPr txBox="1">
            <a:spLocks noGrp="1"/>
          </p:cNvSpPr>
          <p:nvPr>
            <p:ph type="title"/>
          </p:nvPr>
        </p:nvSpPr>
        <p:spPr>
          <a:xfrm>
            <a:off x="377438" y="225244"/>
            <a:ext cx="8766600" cy="502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Clr>
                <a:schemeClr val="dk1"/>
              </a:buClr>
              <a:buSzPts val="800"/>
              <a:buFont typeface="Arial"/>
              <a:buNone/>
            </a:pPr>
            <a:r>
              <a:rPr lang="en" sz="3200" b="0">
                <a:solidFill>
                  <a:schemeClr val="dk1"/>
                </a:solidFill>
              </a:rPr>
              <a:t>Ninja Tip</a:t>
            </a:r>
            <a:endParaRPr sz="3200" b="0"/>
          </a:p>
        </p:txBody>
      </p:sp>
      <p:sp>
        <p:nvSpPr>
          <p:cNvPr id="112" name="Google Shape;112;p25"/>
          <p:cNvSpPr txBox="1">
            <a:spLocks noGrp="1"/>
          </p:cNvSpPr>
          <p:nvPr>
            <p:ph type="body" idx="1"/>
          </p:nvPr>
        </p:nvSpPr>
        <p:spPr>
          <a:xfrm>
            <a:off x="163688" y="1020638"/>
            <a:ext cx="8700000" cy="3129000"/>
          </a:xfrm>
          <a:prstGeom prst="rect">
            <a:avLst/>
          </a:prstGeom>
          <a:noFill/>
          <a:ln>
            <a:noFill/>
          </a:ln>
        </p:spPr>
        <p:txBody>
          <a:bodyPr spcFirstLastPara="1" wrap="square" lIns="68575" tIns="68575" rIns="68575" bIns="68575" anchor="t" anchorCtr="0">
            <a:noAutofit/>
          </a:bodyPr>
          <a:lstStyle/>
          <a:p>
            <a:pPr marL="342900" lvl="0" indent="-285750" algn="l" rtl="0">
              <a:lnSpc>
                <a:spcPct val="150000"/>
              </a:lnSpc>
              <a:spcBef>
                <a:spcPts val="0"/>
              </a:spcBef>
              <a:spcAft>
                <a:spcPts val="0"/>
              </a:spcAft>
              <a:buClr>
                <a:schemeClr val="dk1"/>
              </a:buClr>
              <a:buSzPts val="1900"/>
              <a:buChar char="●"/>
            </a:pPr>
            <a:r>
              <a:rPr lang="en" sz="1900" b="1" i="1">
                <a:solidFill>
                  <a:schemeClr val="dk1"/>
                </a:solidFill>
              </a:rPr>
              <a:t>Imputing: </a:t>
            </a:r>
            <a:r>
              <a:rPr lang="en" sz="1900">
                <a:solidFill>
                  <a:schemeClr val="dk1"/>
                </a:solidFill>
              </a:rPr>
              <a:t>If an outlier seems to be due to some mistake and we recognise the mistake.</a:t>
            </a:r>
            <a:endParaRPr sz="1900">
              <a:solidFill>
                <a:schemeClr val="dk1"/>
              </a:solidFill>
            </a:endParaRPr>
          </a:p>
          <a:p>
            <a:pPr marL="342900" lvl="0" indent="-285750" algn="l" rtl="0">
              <a:lnSpc>
                <a:spcPct val="150000"/>
              </a:lnSpc>
              <a:spcBef>
                <a:spcPts val="0"/>
              </a:spcBef>
              <a:spcAft>
                <a:spcPts val="0"/>
              </a:spcAft>
              <a:buClr>
                <a:schemeClr val="dk1"/>
              </a:buClr>
              <a:buSzPts val="1900"/>
              <a:buChar char="●"/>
            </a:pPr>
            <a:r>
              <a:rPr lang="en" sz="1900" b="1" i="1">
                <a:solidFill>
                  <a:schemeClr val="dk1"/>
                </a:solidFill>
              </a:rPr>
              <a:t>Binning: </a:t>
            </a:r>
            <a:r>
              <a:rPr lang="en" sz="1900">
                <a:solidFill>
                  <a:schemeClr val="dk1"/>
                </a:solidFill>
              </a:rPr>
              <a:t>It is the process of transforming numerical variables into categorical type. </a:t>
            </a:r>
            <a:endParaRPr sz="1900">
              <a:solidFill>
                <a:schemeClr val="dk1"/>
              </a:solidFill>
            </a:endParaRPr>
          </a:p>
          <a:p>
            <a:pPr marL="685800" lvl="1" indent="-285750" algn="l" rtl="0">
              <a:lnSpc>
                <a:spcPct val="150000"/>
              </a:lnSpc>
              <a:spcBef>
                <a:spcPts val="0"/>
              </a:spcBef>
              <a:spcAft>
                <a:spcPts val="0"/>
              </a:spcAft>
              <a:buClr>
                <a:schemeClr val="dk1"/>
              </a:buClr>
              <a:buSzPts val="1900"/>
              <a:buChar char="○"/>
            </a:pPr>
            <a:r>
              <a:rPr lang="en" sz="1900" b="1" i="1">
                <a:solidFill>
                  <a:schemeClr val="dk1"/>
                </a:solidFill>
              </a:rPr>
              <a:t>Example: </a:t>
            </a:r>
            <a:r>
              <a:rPr lang="en" sz="1900">
                <a:solidFill>
                  <a:schemeClr val="dk1"/>
                </a:solidFill>
              </a:rPr>
              <a:t>we can bin the age variable into categories such as 20-40, 40-60, 60-90 and above.</a:t>
            </a:r>
            <a:endParaRPr sz="1900">
              <a:solidFill>
                <a:schemeClr val="dk1"/>
              </a:solidFill>
            </a:endParaRPr>
          </a:p>
        </p:txBody>
      </p:sp>
      <p:cxnSp>
        <p:nvCxnSpPr>
          <p:cNvPr id="113" name="Google Shape;113;p25"/>
          <p:cNvCxnSpPr/>
          <p:nvPr/>
        </p:nvCxnSpPr>
        <p:spPr>
          <a:xfrm>
            <a:off x="241725" y="188006"/>
            <a:ext cx="0" cy="604500"/>
          </a:xfrm>
          <a:prstGeom prst="straightConnector1">
            <a:avLst/>
          </a:prstGeom>
          <a:noFill/>
          <a:ln w="114300" cap="flat" cmpd="sng">
            <a:solidFill>
              <a:srgbClr val="CFE2F3"/>
            </a:solidFill>
            <a:prstDash val="solid"/>
            <a:round/>
            <a:headEnd type="none" w="sm" len="sm"/>
            <a:tailEnd type="none" w="sm" len="sm"/>
          </a:ln>
        </p:spPr>
      </p:cxnSp>
    </p:spTree>
    <p:extLst>
      <p:ext uri="{BB962C8B-B14F-4D97-AF65-F5344CB8AC3E}">
        <p14:creationId xmlns:p14="http://schemas.microsoft.com/office/powerpoint/2010/main" val="102402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10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Effect transition="in" filter="fade">
                                      <p:cBhvr>
                                        <p:cTn id="12" dur="1000"/>
                                        <p:tgtEl>
                                          <p:spTgt spid="1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xEl>
                                              <p:pRg st="2" end="2"/>
                                            </p:txEl>
                                          </p:spTgt>
                                        </p:tgtEl>
                                        <p:attrNameLst>
                                          <p:attrName>style.visibility</p:attrName>
                                        </p:attrNameLst>
                                      </p:cBhvr>
                                      <p:to>
                                        <p:strVal val="visible"/>
                                      </p:to>
                                    </p:set>
                                    <p:animEffect transition="in" filter="fade">
                                      <p:cBhvr>
                                        <p:cTn id="17" dur="1000"/>
                                        <p:tgtEl>
                                          <p:spTgt spid="1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84"/>
        <p:cNvGrpSpPr/>
        <p:nvPr/>
      </p:nvGrpSpPr>
      <p:grpSpPr>
        <a:xfrm>
          <a:off x="0" y="0"/>
          <a:ext cx="0" cy="0"/>
          <a:chOff x="0" y="0"/>
          <a:chExt cx="0" cy="0"/>
        </a:xfrm>
      </p:grpSpPr>
      <p:sp>
        <p:nvSpPr>
          <p:cNvPr id="85" name="Google Shape;85;p21"/>
          <p:cNvSpPr txBox="1"/>
          <p:nvPr/>
        </p:nvSpPr>
        <p:spPr>
          <a:xfrm>
            <a:off x="1300650" y="1512775"/>
            <a:ext cx="6542700" cy="1777500"/>
          </a:xfrm>
          <a:prstGeom prst="rect">
            <a:avLst/>
          </a:prstGeom>
          <a:noFill/>
          <a:ln>
            <a:noFill/>
          </a:ln>
        </p:spPr>
        <p:txBody>
          <a:bodyPr spcFirstLastPara="1" wrap="square" lIns="68575" tIns="68575" rIns="68575" bIns="68575" anchor="b" anchorCtr="0">
            <a:noAutofit/>
          </a:bodyPr>
          <a:lstStyle/>
          <a:p>
            <a:pPr marL="0" lvl="0" indent="0" algn="ctr" rtl="0">
              <a:lnSpc>
                <a:spcPct val="115000"/>
              </a:lnSpc>
              <a:spcBef>
                <a:spcPts val="0"/>
              </a:spcBef>
              <a:spcAft>
                <a:spcPts val="0"/>
              </a:spcAft>
              <a:buClr>
                <a:schemeClr val="dk1"/>
              </a:buClr>
              <a:buSzPts val="800"/>
              <a:buFont typeface="Arial"/>
              <a:buNone/>
            </a:pPr>
            <a:r>
              <a:rPr lang="en" sz="5000" b="1">
                <a:solidFill>
                  <a:schemeClr val="dk1"/>
                </a:solidFill>
                <a:latin typeface="Montserrat"/>
                <a:ea typeface="Montserrat"/>
                <a:cs typeface="Montserrat"/>
                <a:sym typeface="Montserrat"/>
              </a:rPr>
              <a:t>Data Manipulation Functions</a:t>
            </a:r>
            <a:endParaRPr sz="5000" b="1">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3517497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89"/>
        <p:cNvGrpSpPr/>
        <p:nvPr/>
      </p:nvGrpSpPr>
      <p:grpSpPr>
        <a:xfrm>
          <a:off x="0" y="0"/>
          <a:ext cx="0" cy="0"/>
          <a:chOff x="0" y="0"/>
          <a:chExt cx="0" cy="0"/>
        </a:xfrm>
      </p:grpSpPr>
      <p:sp>
        <p:nvSpPr>
          <p:cNvPr id="90" name="Google Shape;90;p22"/>
          <p:cNvSpPr txBox="1">
            <a:spLocks noGrp="1"/>
          </p:cNvSpPr>
          <p:nvPr>
            <p:ph type="title"/>
          </p:nvPr>
        </p:nvSpPr>
        <p:spPr>
          <a:xfrm>
            <a:off x="377438" y="225244"/>
            <a:ext cx="8766600" cy="502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r>
              <a:rPr lang="en" sz="2800" b="1">
                <a:solidFill>
                  <a:schemeClr val="dk1"/>
                </a:solidFill>
                <a:latin typeface="Montserrat"/>
                <a:ea typeface="Montserrat"/>
                <a:cs typeface="Montserrat"/>
                <a:sym typeface="Montserrat"/>
              </a:rPr>
              <a:t>Data Manipulation Function</a:t>
            </a:r>
            <a:endParaRPr sz="2800" b="1">
              <a:latin typeface="Montserrat"/>
              <a:ea typeface="Montserrat"/>
              <a:cs typeface="Montserrat"/>
              <a:sym typeface="Montserrat"/>
            </a:endParaRPr>
          </a:p>
        </p:txBody>
      </p:sp>
      <p:sp>
        <p:nvSpPr>
          <p:cNvPr id="91" name="Google Shape;91;p22"/>
          <p:cNvSpPr txBox="1">
            <a:spLocks noGrp="1"/>
          </p:cNvSpPr>
          <p:nvPr>
            <p:ph type="body" idx="1"/>
          </p:nvPr>
        </p:nvSpPr>
        <p:spPr>
          <a:xfrm>
            <a:off x="241728" y="1065375"/>
            <a:ext cx="7439700" cy="2900700"/>
          </a:xfrm>
          <a:prstGeom prst="rect">
            <a:avLst/>
          </a:prstGeom>
          <a:noFill/>
          <a:ln>
            <a:noFill/>
          </a:ln>
        </p:spPr>
        <p:txBody>
          <a:bodyPr spcFirstLastPara="1" wrap="square" lIns="68575" tIns="68575" rIns="68575" bIns="68575" anchor="t" anchorCtr="0">
            <a:noAutofit/>
          </a:bodyPr>
          <a:lstStyle/>
          <a:p>
            <a:pPr marL="0" lvl="0" indent="0" algn="l" rtl="0">
              <a:lnSpc>
                <a:spcPct val="150000"/>
              </a:lnSpc>
              <a:spcBef>
                <a:spcPts val="0"/>
              </a:spcBef>
              <a:spcAft>
                <a:spcPts val="0"/>
              </a:spcAft>
              <a:buNone/>
            </a:pPr>
            <a:r>
              <a:rPr lang="en">
                <a:solidFill>
                  <a:schemeClr val="dk1"/>
                </a:solidFill>
              </a:rPr>
              <a:t>There are four data manipulation functions: -</a:t>
            </a:r>
            <a:endParaRPr>
              <a:solidFill>
                <a:schemeClr val="dk1"/>
              </a:solidFill>
            </a:endParaRPr>
          </a:p>
          <a:p>
            <a:pPr marL="685800" lvl="0" indent="-279400" algn="l" rtl="0">
              <a:lnSpc>
                <a:spcPct val="150000"/>
              </a:lnSpc>
              <a:spcBef>
                <a:spcPts val="0"/>
              </a:spcBef>
              <a:spcAft>
                <a:spcPts val="0"/>
              </a:spcAft>
              <a:buClr>
                <a:schemeClr val="dk1"/>
              </a:buClr>
              <a:buSzPts val="1800"/>
              <a:buAutoNum type="arabicPeriod"/>
            </a:pPr>
            <a:r>
              <a:rPr lang="en">
                <a:solidFill>
                  <a:schemeClr val="dk1"/>
                </a:solidFill>
              </a:rPr>
              <a:t>reindex</a:t>
            </a:r>
            <a:endParaRPr>
              <a:solidFill>
                <a:schemeClr val="dk1"/>
              </a:solidFill>
            </a:endParaRPr>
          </a:p>
          <a:p>
            <a:pPr marL="685800" lvl="0" indent="-279400" algn="l" rtl="0">
              <a:lnSpc>
                <a:spcPct val="150000"/>
              </a:lnSpc>
              <a:spcBef>
                <a:spcPts val="0"/>
              </a:spcBef>
              <a:spcAft>
                <a:spcPts val="0"/>
              </a:spcAft>
              <a:buClr>
                <a:schemeClr val="dk1"/>
              </a:buClr>
              <a:buSzPts val="1800"/>
              <a:buAutoNum type="arabicPeriod"/>
            </a:pPr>
            <a:r>
              <a:rPr lang="en">
                <a:solidFill>
                  <a:schemeClr val="dk1"/>
                </a:solidFill>
              </a:rPr>
              <a:t>set_index</a:t>
            </a:r>
            <a:endParaRPr>
              <a:solidFill>
                <a:schemeClr val="dk1"/>
              </a:solidFill>
            </a:endParaRPr>
          </a:p>
          <a:p>
            <a:pPr marL="685800" lvl="0" indent="-279400" algn="l" rtl="0">
              <a:lnSpc>
                <a:spcPct val="150000"/>
              </a:lnSpc>
              <a:spcBef>
                <a:spcPts val="0"/>
              </a:spcBef>
              <a:spcAft>
                <a:spcPts val="0"/>
              </a:spcAft>
              <a:buClr>
                <a:schemeClr val="dk1"/>
              </a:buClr>
              <a:buSzPts val="1800"/>
              <a:buAutoNum type="arabicPeriod"/>
            </a:pPr>
            <a:r>
              <a:rPr lang="en">
                <a:solidFill>
                  <a:schemeClr val="dk1"/>
                </a:solidFill>
              </a:rPr>
              <a:t>reset_index</a:t>
            </a:r>
            <a:endParaRPr>
              <a:solidFill>
                <a:schemeClr val="dk1"/>
              </a:solidFill>
            </a:endParaRPr>
          </a:p>
          <a:p>
            <a:pPr marL="685800" lvl="0" indent="-279400" algn="l" rtl="0">
              <a:lnSpc>
                <a:spcPct val="150000"/>
              </a:lnSpc>
              <a:spcBef>
                <a:spcPts val="0"/>
              </a:spcBef>
              <a:spcAft>
                <a:spcPts val="0"/>
              </a:spcAft>
              <a:buClr>
                <a:schemeClr val="dk1"/>
              </a:buClr>
              <a:buSzPts val="1800"/>
              <a:buAutoNum type="arabicPeriod"/>
            </a:pPr>
            <a:r>
              <a:rPr lang="en">
                <a:solidFill>
                  <a:schemeClr val="dk1"/>
                </a:solidFill>
              </a:rPr>
              <a:t>sort_index</a:t>
            </a:r>
            <a:endParaRPr>
              <a:solidFill>
                <a:schemeClr val="dk1"/>
              </a:solidFill>
            </a:endParaRPr>
          </a:p>
        </p:txBody>
      </p:sp>
      <p:cxnSp>
        <p:nvCxnSpPr>
          <p:cNvPr id="92" name="Google Shape;92;p22"/>
          <p:cNvCxnSpPr/>
          <p:nvPr/>
        </p:nvCxnSpPr>
        <p:spPr>
          <a:xfrm>
            <a:off x="241725" y="188006"/>
            <a:ext cx="0" cy="604500"/>
          </a:xfrm>
          <a:prstGeom prst="straightConnector1">
            <a:avLst/>
          </a:prstGeom>
          <a:noFill/>
          <a:ln w="114300" cap="flat" cmpd="sng">
            <a:solidFill>
              <a:srgbClr val="CFE2F3"/>
            </a:solidFill>
            <a:prstDash val="solid"/>
            <a:round/>
            <a:headEnd type="none" w="sm" len="sm"/>
            <a:tailEnd type="none" w="sm" len="sm"/>
          </a:ln>
        </p:spPr>
      </p:cxnSp>
    </p:spTree>
    <p:extLst>
      <p:ext uri="{BB962C8B-B14F-4D97-AF65-F5344CB8AC3E}">
        <p14:creationId xmlns:p14="http://schemas.microsoft.com/office/powerpoint/2010/main" val="3628306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xEl>
                                              <p:pRg st="0" end="0"/>
                                            </p:txEl>
                                          </p:spTgt>
                                        </p:tgtEl>
                                        <p:attrNameLst>
                                          <p:attrName>style.visibility</p:attrName>
                                        </p:attrNameLst>
                                      </p:cBhvr>
                                      <p:to>
                                        <p:strVal val="visible"/>
                                      </p:to>
                                    </p:set>
                                    <p:animEffect transition="in" filter="fade">
                                      <p:cBhvr>
                                        <p:cTn id="7" dur="1000"/>
                                        <p:tgtEl>
                                          <p:spTgt spid="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xEl>
                                              <p:pRg st="1" end="1"/>
                                            </p:txEl>
                                          </p:spTgt>
                                        </p:tgtEl>
                                        <p:attrNameLst>
                                          <p:attrName>style.visibility</p:attrName>
                                        </p:attrNameLst>
                                      </p:cBhvr>
                                      <p:to>
                                        <p:strVal val="visible"/>
                                      </p:to>
                                    </p:set>
                                    <p:animEffect transition="in" filter="fade">
                                      <p:cBhvr>
                                        <p:cTn id="12" dur="1000"/>
                                        <p:tgtEl>
                                          <p:spTgt spid="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
                                            <p:txEl>
                                              <p:pRg st="2" end="2"/>
                                            </p:txEl>
                                          </p:spTgt>
                                        </p:tgtEl>
                                        <p:attrNameLst>
                                          <p:attrName>style.visibility</p:attrName>
                                        </p:attrNameLst>
                                      </p:cBhvr>
                                      <p:to>
                                        <p:strVal val="visible"/>
                                      </p:to>
                                    </p:set>
                                    <p:animEffect transition="in" filter="fade">
                                      <p:cBhvr>
                                        <p:cTn id="17" dur="1000"/>
                                        <p:tgtEl>
                                          <p:spTgt spid="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1">
                                            <p:txEl>
                                              <p:pRg st="3" end="3"/>
                                            </p:txEl>
                                          </p:spTgt>
                                        </p:tgtEl>
                                        <p:attrNameLst>
                                          <p:attrName>style.visibility</p:attrName>
                                        </p:attrNameLst>
                                      </p:cBhvr>
                                      <p:to>
                                        <p:strVal val="visible"/>
                                      </p:to>
                                    </p:set>
                                    <p:animEffect transition="in" filter="fade">
                                      <p:cBhvr>
                                        <p:cTn id="22" dur="1000"/>
                                        <p:tgtEl>
                                          <p:spTgt spid="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1">
                                            <p:txEl>
                                              <p:pRg st="4" end="4"/>
                                            </p:txEl>
                                          </p:spTgt>
                                        </p:tgtEl>
                                        <p:attrNameLst>
                                          <p:attrName>style.visibility</p:attrName>
                                        </p:attrNameLst>
                                      </p:cBhvr>
                                      <p:to>
                                        <p:strVal val="visible"/>
                                      </p:to>
                                    </p:set>
                                    <p:animEffect transition="in" filter="fade">
                                      <p:cBhvr>
                                        <p:cTn id="27" dur="1000"/>
                                        <p:tgtEl>
                                          <p:spTgt spid="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9"/>
          <p:cNvSpPr txBox="1"/>
          <p:nvPr/>
        </p:nvSpPr>
        <p:spPr>
          <a:xfrm>
            <a:off x="1970231" y="681666"/>
            <a:ext cx="4970100" cy="13881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3400"/>
              <a:buFont typeface="Poppins"/>
              <a:buNone/>
            </a:pPr>
            <a:r>
              <a:rPr lang="en" sz="5300" b="1">
                <a:latin typeface="Montserrat"/>
                <a:ea typeface="Montserrat"/>
                <a:cs typeface="Montserrat"/>
                <a:sym typeface="Montserrat"/>
              </a:rPr>
              <a:t>Encoding Techniques</a:t>
            </a:r>
            <a:endParaRPr sz="5300" b="1" i="0" u="none" strike="noStrike" cap="none">
              <a:latin typeface="Montserrat"/>
              <a:ea typeface="Montserrat"/>
              <a:cs typeface="Montserrat"/>
              <a:sym typeface="Montserrat"/>
            </a:endParaRPr>
          </a:p>
        </p:txBody>
      </p:sp>
      <p:sp>
        <p:nvSpPr>
          <p:cNvPr id="77" name="Google Shape;77;p19"/>
          <p:cNvSpPr txBox="1"/>
          <p:nvPr/>
        </p:nvSpPr>
        <p:spPr>
          <a:xfrm>
            <a:off x="1429931" y="2328084"/>
            <a:ext cx="6284100" cy="6837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None/>
            </a:pPr>
            <a:r>
              <a:rPr lang="en" sz="1900">
                <a:latin typeface="Montserrat"/>
                <a:ea typeface="Montserrat"/>
                <a:cs typeface="Montserrat"/>
                <a:sym typeface="Montserrat"/>
              </a:rPr>
              <a:t>Encoding data means converting categorical data into numerical data.</a:t>
            </a:r>
            <a:endParaRPr sz="1900">
              <a:latin typeface="Montserrat"/>
              <a:ea typeface="Montserrat"/>
              <a:cs typeface="Montserrat"/>
              <a:sym typeface="Montserrat"/>
            </a:endParaRPr>
          </a:p>
        </p:txBody>
      </p:sp>
    </p:spTree>
    <p:extLst>
      <p:ext uri="{BB962C8B-B14F-4D97-AF65-F5344CB8AC3E}">
        <p14:creationId xmlns:p14="http://schemas.microsoft.com/office/powerpoint/2010/main" val="224171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0"/>
          <p:cNvSpPr txBox="1"/>
          <p:nvPr/>
        </p:nvSpPr>
        <p:spPr>
          <a:xfrm>
            <a:off x="502388" y="371653"/>
            <a:ext cx="6264600" cy="5394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3000" b="1">
                <a:latin typeface="Montserrat"/>
                <a:ea typeface="Montserrat"/>
                <a:cs typeface="Montserrat"/>
                <a:sym typeface="Montserrat"/>
              </a:rPr>
              <a:t>Types of Encoding Techniques</a:t>
            </a:r>
            <a:endParaRPr sz="3000" b="1">
              <a:latin typeface="Montserrat"/>
              <a:ea typeface="Montserrat"/>
              <a:cs typeface="Montserrat"/>
              <a:sym typeface="Montserrat"/>
            </a:endParaRPr>
          </a:p>
        </p:txBody>
      </p:sp>
      <p:cxnSp>
        <p:nvCxnSpPr>
          <p:cNvPr id="83" name="Google Shape;83;p20"/>
          <p:cNvCxnSpPr/>
          <p:nvPr/>
        </p:nvCxnSpPr>
        <p:spPr>
          <a:xfrm>
            <a:off x="359428" y="415191"/>
            <a:ext cx="0" cy="452400"/>
          </a:xfrm>
          <a:prstGeom prst="straightConnector1">
            <a:avLst/>
          </a:prstGeom>
          <a:noFill/>
          <a:ln w="228600" cap="flat" cmpd="sng">
            <a:solidFill>
              <a:srgbClr val="CFE2F3"/>
            </a:solidFill>
            <a:prstDash val="solid"/>
            <a:round/>
            <a:headEnd type="none" w="med" len="med"/>
            <a:tailEnd type="none" w="med" len="med"/>
          </a:ln>
        </p:spPr>
      </p:cxnSp>
      <p:sp>
        <p:nvSpPr>
          <p:cNvPr id="84" name="Google Shape;84;p20"/>
          <p:cNvSpPr txBox="1"/>
          <p:nvPr/>
        </p:nvSpPr>
        <p:spPr>
          <a:xfrm>
            <a:off x="359428" y="1146628"/>
            <a:ext cx="2431500" cy="462900"/>
          </a:xfrm>
          <a:prstGeom prst="rect">
            <a:avLst/>
          </a:prstGeom>
          <a:noFill/>
          <a:ln>
            <a:noFill/>
          </a:ln>
        </p:spPr>
        <p:txBody>
          <a:bodyPr spcFirstLastPara="1" wrap="square" lIns="34275" tIns="34275" rIns="34275" bIns="34275" anchor="t" anchorCtr="0">
            <a:noAutofit/>
          </a:bodyPr>
          <a:lstStyle/>
          <a:p>
            <a:pPr marL="177800" lvl="0" indent="-209550" algn="l" rtl="0">
              <a:spcBef>
                <a:spcPts val="0"/>
              </a:spcBef>
              <a:spcAft>
                <a:spcPts val="0"/>
              </a:spcAft>
              <a:buSzPts val="1900"/>
              <a:buFont typeface="Montserrat"/>
              <a:buChar char="●"/>
            </a:pPr>
            <a:r>
              <a:rPr lang="en" sz="1900">
                <a:latin typeface="Montserrat"/>
                <a:ea typeface="Montserrat"/>
                <a:cs typeface="Montserrat"/>
                <a:sym typeface="Montserrat"/>
              </a:rPr>
              <a:t>Label Encoding</a:t>
            </a:r>
            <a:endParaRPr sz="1900">
              <a:latin typeface="Montserrat"/>
              <a:ea typeface="Montserrat"/>
              <a:cs typeface="Montserrat"/>
              <a:sym typeface="Montserrat"/>
            </a:endParaRPr>
          </a:p>
        </p:txBody>
      </p:sp>
      <p:sp>
        <p:nvSpPr>
          <p:cNvPr id="85" name="Google Shape;85;p20"/>
          <p:cNvSpPr txBox="1"/>
          <p:nvPr/>
        </p:nvSpPr>
        <p:spPr>
          <a:xfrm>
            <a:off x="359428" y="1609453"/>
            <a:ext cx="2757300" cy="426600"/>
          </a:xfrm>
          <a:prstGeom prst="rect">
            <a:avLst/>
          </a:prstGeom>
          <a:noFill/>
          <a:ln>
            <a:noFill/>
          </a:ln>
        </p:spPr>
        <p:txBody>
          <a:bodyPr spcFirstLastPara="1" wrap="square" lIns="34275" tIns="34275" rIns="34275" bIns="34275" anchor="t" anchorCtr="0">
            <a:noAutofit/>
          </a:bodyPr>
          <a:lstStyle/>
          <a:p>
            <a:pPr marL="177800" lvl="0" indent="-209550" algn="l" rtl="0">
              <a:spcBef>
                <a:spcPts val="0"/>
              </a:spcBef>
              <a:spcAft>
                <a:spcPts val="0"/>
              </a:spcAft>
              <a:buSzPts val="1900"/>
              <a:buFont typeface="Montserrat"/>
              <a:buChar char="●"/>
            </a:pPr>
            <a:r>
              <a:rPr lang="en" sz="1900">
                <a:latin typeface="Montserrat"/>
                <a:ea typeface="Montserrat"/>
                <a:cs typeface="Montserrat"/>
                <a:sym typeface="Montserrat"/>
              </a:rPr>
              <a:t>Feature Mapping</a:t>
            </a:r>
            <a:endParaRPr sz="1900">
              <a:latin typeface="Montserrat"/>
              <a:ea typeface="Montserrat"/>
              <a:cs typeface="Montserrat"/>
              <a:sym typeface="Montserrat"/>
            </a:endParaRPr>
          </a:p>
        </p:txBody>
      </p:sp>
      <p:sp>
        <p:nvSpPr>
          <p:cNvPr id="86" name="Google Shape;86;p20"/>
          <p:cNvSpPr txBox="1"/>
          <p:nvPr/>
        </p:nvSpPr>
        <p:spPr>
          <a:xfrm>
            <a:off x="359428" y="2035941"/>
            <a:ext cx="3247200" cy="462900"/>
          </a:xfrm>
          <a:prstGeom prst="rect">
            <a:avLst/>
          </a:prstGeom>
          <a:noFill/>
          <a:ln>
            <a:noFill/>
          </a:ln>
        </p:spPr>
        <p:txBody>
          <a:bodyPr spcFirstLastPara="1" wrap="square" lIns="34275" tIns="34275" rIns="34275" bIns="34275" anchor="t" anchorCtr="0">
            <a:noAutofit/>
          </a:bodyPr>
          <a:lstStyle/>
          <a:p>
            <a:pPr marL="177800" lvl="0" indent="-209550" algn="l" rtl="0">
              <a:spcBef>
                <a:spcPts val="0"/>
              </a:spcBef>
              <a:spcAft>
                <a:spcPts val="0"/>
              </a:spcAft>
              <a:buSzPts val="1900"/>
              <a:buFont typeface="Montserrat"/>
              <a:buChar char="●"/>
            </a:pPr>
            <a:r>
              <a:rPr lang="en" sz="1900">
                <a:latin typeface="Montserrat"/>
                <a:ea typeface="Montserrat"/>
                <a:cs typeface="Montserrat"/>
                <a:sym typeface="Montserrat"/>
              </a:rPr>
              <a:t>One Hot Encoding</a:t>
            </a:r>
            <a:endParaRPr sz="1900">
              <a:latin typeface="Montserrat"/>
              <a:ea typeface="Montserrat"/>
              <a:cs typeface="Montserrat"/>
              <a:sym typeface="Montserrat"/>
            </a:endParaRPr>
          </a:p>
        </p:txBody>
      </p:sp>
      <p:sp>
        <p:nvSpPr>
          <p:cNvPr id="87" name="Google Shape;87;p20"/>
          <p:cNvSpPr txBox="1"/>
          <p:nvPr/>
        </p:nvSpPr>
        <p:spPr>
          <a:xfrm>
            <a:off x="359428" y="2498766"/>
            <a:ext cx="2838300" cy="462900"/>
          </a:xfrm>
          <a:prstGeom prst="rect">
            <a:avLst/>
          </a:prstGeom>
          <a:noFill/>
          <a:ln>
            <a:noFill/>
          </a:ln>
        </p:spPr>
        <p:txBody>
          <a:bodyPr spcFirstLastPara="1" wrap="square" lIns="34275" tIns="34275" rIns="34275" bIns="34275" anchor="t" anchorCtr="0">
            <a:noAutofit/>
          </a:bodyPr>
          <a:lstStyle/>
          <a:p>
            <a:pPr marL="177800" lvl="0" indent="-209550" algn="l" rtl="0">
              <a:spcBef>
                <a:spcPts val="0"/>
              </a:spcBef>
              <a:spcAft>
                <a:spcPts val="0"/>
              </a:spcAft>
              <a:buSzPts val="1900"/>
              <a:buFont typeface="Montserrat"/>
              <a:buChar char="●"/>
            </a:pPr>
            <a:r>
              <a:rPr lang="en" sz="1900">
                <a:latin typeface="Montserrat"/>
                <a:ea typeface="Montserrat"/>
                <a:cs typeface="Montserrat"/>
                <a:sym typeface="Montserrat"/>
              </a:rPr>
              <a:t>Binary Encoding</a:t>
            </a:r>
            <a:endParaRPr sz="1900">
              <a:latin typeface="Montserrat"/>
              <a:ea typeface="Montserrat"/>
              <a:cs typeface="Montserrat"/>
              <a:sym typeface="Montserrat"/>
            </a:endParaRPr>
          </a:p>
        </p:txBody>
      </p:sp>
      <p:sp>
        <p:nvSpPr>
          <p:cNvPr id="88" name="Google Shape;88;p20"/>
          <p:cNvSpPr txBox="1"/>
          <p:nvPr/>
        </p:nvSpPr>
        <p:spPr>
          <a:xfrm>
            <a:off x="359428" y="2961591"/>
            <a:ext cx="2912700" cy="426600"/>
          </a:xfrm>
          <a:prstGeom prst="rect">
            <a:avLst/>
          </a:prstGeom>
          <a:noFill/>
          <a:ln>
            <a:noFill/>
          </a:ln>
        </p:spPr>
        <p:txBody>
          <a:bodyPr spcFirstLastPara="1" wrap="square" lIns="34275" tIns="34275" rIns="34275" bIns="34275" anchor="t" anchorCtr="0">
            <a:noAutofit/>
          </a:bodyPr>
          <a:lstStyle/>
          <a:p>
            <a:pPr marL="177800" lvl="0" indent="-209550" algn="l" rtl="0">
              <a:spcBef>
                <a:spcPts val="0"/>
              </a:spcBef>
              <a:spcAft>
                <a:spcPts val="0"/>
              </a:spcAft>
              <a:buSzPts val="1900"/>
              <a:buFont typeface="Montserrat"/>
              <a:buChar char="●"/>
            </a:pPr>
            <a:r>
              <a:rPr lang="en" sz="1900">
                <a:latin typeface="Montserrat"/>
                <a:ea typeface="Montserrat"/>
                <a:cs typeface="Montserrat"/>
                <a:sym typeface="Montserrat"/>
              </a:rPr>
              <a:t>BaseN Encoding</a:t>
            </a:r>
            <a:endParaRPr sz="1900">
              <a:latin typeface="Montserrat"/>
              <a:ea typeface="Montserrat"/>
              <a:cs typeface="Montserrat"/>
              <a:sym typeface="Montserrat"/>
            </a:endParaRPr>
          </a:p>
          <a:p>
            <a:pPr marL="0" lvl="0" indent="0" algn="l" rtl="0">
              <a:spcBef>
                <a:spcPts val="0"/>
              </a:spcBef>
              <a:spcAft>
                <a:spcPts val="0"/>
              </a:spcAft>
              <a:buNone/>
            </a:pPr>
            <a:endParaRPr sz="500"/>
          </a:p>
        </p:txBody>
      </p:sp>
      <p:sp>
        <p:nvSpPr>
          <p:cNvPr id="89" name="Google Shape;89;p20"/>
          <p:cNvSpPr txBox="1"/>
          <p:nvPr/>
        </p:nvSpPr>
        <p:spPr>
          <a:xfrm>
            <a:off x="359428" y="3426788"/>
            <a:ext cx="2431500" cy="462900"/>
          </a:xfrm>
          <a:prstGeom prst="rect">
            <a:avLst/>
          </a:prstGeom>
          <a:noFill/>
          <a:ln>
            <a:noFill/>
          </a:ln>
        </p:spPr>
        <p:txBody>
          <a:bodyPr spcFirstLastPara="1" wrap="square" lIns="34275" tIns="34275" rIns="34275" bIns="34275" anchor="t" anchorCtr="0">
            <a:noAutofit/>
          </a:bodyPr>
          <a:lstStyle/>
          <a:p>
            <a:pPr marL="177800" lvl="0" indent="-209550" algn="l" rtl="0">
              <a:spcBef>
                <a:spcPts val="0"/>
              </a:spcBef>
              <a:spcAft>
                <a:spcPts val="0"/>
              </a:spcAft>
              <a:buSzPts val="1900"/>
              <a:buFont typeface="Montserrat"/>
              <a:buChar char="●"/>
            </a:pPr>
            <a:r>
              <a:rPr lang="en" sz="1900">
                <a:latin typeface="Montserrat"/>
                <a:ea typeface="Montserrat"/>
                <a:cs typeface="Montserrat"/>
                <a:sym typeface="Montserrat"/>
              </a:rPr>
              <a:t>Target Encoding</a:t>
            </a:r>
            <a:endParaRPr sz="1900">
              <a:latin typeface="Montserrat"/>
              <a:ea typeface="Montserrat"/>
              <a:cs typeface="Montserrat"/>
              <a:sym typeface="Montserrat"/>
            </a:endParaRPr>
          </a:p>
        </p:txBody>
      </p:sp>
    </p:spTree>
    <p:extLst>
      <p:ext uri="{BB962C8B-B14F-4D97-AF65-F5344CB8AC3E}">
        <p14:creationId xmlns:p14="http://schemas.microsoft.com/office/powerpoint/2010/main" val="367659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1000"/>
                                        <p:tgtEl>
                                          <p:spTgt spid="8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fade">
                                      <p:cBhvr>
                                        <p:cTn id="17" dur="1000"/>
                                        <p:tgtEl>
                                          <p:spTgt spid="8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000"/>
                                        <p:tgtEl>
                                          <p:spTgt spid="8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fade">
                                      <p:cBhvr>
                                        <p:cTn id="27" dur="1000"/>
                                        <p:tgtEl>
                                          <p:spTgt spid="8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fade">
                                      <p:cBhvr>
                                        <p:cTn id="32"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1"/>
          <p:cNvSpPr txBox="1"/>
          <p:nvPr/>
        </p:nvSpPr>
        <p:spPr>
          <a:xfrm>
            <a:off x="542391" y="350109"/>
            <a:ext cx="3854400" cy="582600"/>
          </a:xfrm>
          <a:prstGeom prst="rect">
            <a:avLst/>
          </a:prstGeom>
          <a:noFill/>
          <a:ln>
            <a:noFill/>
          </a:ln>
        </p:spPr>
        <p:txBody>
          <a:bodyPr spcFirstLastPara="1" wrap="square" lIns="34275" tIns="34275" rIns="34275" bIns="34275" anchor="ctr" anchorCtr="0">
            <a:noAutofit/>
          </a:bodyPr>
          <a:lstStyle/>
          <a:p>
            <a:pPr marL="0" lvl="0" indent="0" algn="l" rtl="0">
              <a:spcBef>
                <a:spcPts val="0"/>
              </a:spcBef>
              <a:spcAft>
                <a:spcPts val="0"/>
              </a:spcAft>
              <a:buNone/>
            </a:pPr>
            <a:r>
              <a:rPr lang="en" sz="3000" b="1">
                <a:latin typeface="Montserrat"/>
                <a:ea typeface="Montserrat"/>
                <a:cs typeface="Montserrat"/>
                <a:sym typeface="Montserrat"/>
              </a:rPr>
              <a:t>Label Encoding</a:t>
            </a:r>
            <a:endParaRPr sz="3000" b="1">
              <a:latin typeface="Montserrat"/>
              <a:ea typeface="Montserrat"/>
              <a:cs typeface="Montserrat"/>
              <a:sym typeface="Montserrat"/>
            </a:endParaRPr>
          </a:p>
        </p:txBody>
      </p:sp>
      <p:sp>
        <p:nvSpPr>
          <p:cNvPr id="95" name="Google Shape;95;p21"/>
          <p:cNvSpPr txBox="1"/>
          <p:nvPr/>
        </p:nvSpPr>
        <p:spPr>
          <a:xfrm>
            <a:off x="359428" y="1176234"/>
            <a:ext cx="3185100" cy="2579100"/>
          </a:xfrm>
          <a:prstGeom prst="rect">
            <a:avLst/>
          </a:prstGeom>
          <a:noFill/>
          <a:ln>
            <a:noFill/>
          </a:ln>
        </p:spPr>
        <p:txBody>
          <a:bodyPr spcFirstLastPara="1" wrap="square" lIns="34275" tIns="34275" rIns="34275" bIns="34275" anchor="t" anchorCtr="0">
            <a:noAutofit/>
          </a:bodyPr>
          <a:lstStyle/>
          <a:p>
            <a:pPr marL="177800" lvl="0" indent="-209550" algn="l" rtl="0">
              <a:lnSpc>
                <a:spcPct val="150000"/>
              </a:lnSpc>
              <a:spcBef>
                <a:spcPts val="0"/>
              </a:spcBef>
              <a:spcAft>
                <a:spcPts val="0"/>
              </a:spcAft>
              <a:buSzPts val="1900"/>
              <a:buFont typeface="Montserrat"/>
              <a:buChar char="●"/>
            </a:pPr>
            <a:r>
              <a:rPr lang="en" sz="1900">
                <a:latin typeface="Montserrat"/>
                <a:ea typeface="Montserrat"/>
                <a:cs typeface="Montserrat"/>
                <a:sym typeface="Montserrat"/>
              </a:rPr>
              <a:t>Each category is assigned a value 1 through N</a:t>
            </a:r>
            <a:endParaRPr sz="1900">
              <a:latin typeface="Montserrat"/>
              <a:ea typeface="Montserrat"/>
              <a:cs typeface="Montserrat"/>
              <a:sym typeface="Montserrat"/>
            </a:endParaRPr>
          </a:p>
          <a:p>
            <a:pPr marL="177800" lvl="0" indent="-209550" algn="l" rtl="0">
              <a:lnSpc>
                <a:spcPct val="150000"/>
              </a:lnSpc>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where N is the number of categories in the column.</a:t>
            </a:r>
            <a:endParaRPr sz="1900">
              <a:latin typeface="Montserrat"/>
              <a:ea typeface="Montserrat"/>
              <a:cs typeface="Montserrat"/>
              <a:sym typeface="Montserrat"/>
            </a:endParaRPr>
          </a:p>
        </p:txBody>
      </p:sp>
      <p:graphicFrame>
        <p:nvGraphicFramePr>
          <p:cNvPr id="96" name="Google Shape;96;p21"/>
          <p:cNvGraphicFramePr/>
          <p:nvPr/>
        </p:nvGraphicFramePr>
        <p:xfrm>
          <a:off x="3746063" y="1176230"/>
          <a:ext cx="2154325" cy="2274800"/>
        </p:xfrm>
        <a:graphic>
          <a:graphicData uri="http://schemas.openxmlformats.org/drawingml/2006/table">
            <a:tbl>
              <a:tblPr>
                <a:noFill/>
              </a:tblPr>
              <a:tblGrid>
                <a:gridCol w="1090775">
                  <a:extLst>
                    <a:ext uri="{9D8B030D-6E8A-4147-A177-3AD203B41FA5}">
                      <a16:colId xmlns:a16="http://schemas.microsoft.com/office/drawing/2014/main" val="20000"/>
                    </a:ext>
                  </a:extLst>
                </a:gridCol>
                <a:gridCol w="1063550">
                  <a:extLst>
                    <a:ext uri="{9D8B030D-6E8A-4147-A177-3AD203B41FA5}">
                      <a16:colId xmlns:a16="http://schemas.microsoft.com/office/drawing/2014/main" val="20001"/>
                    </a:ext>
                  </a:extLst>
                </a:gridCol>
              </a:tblGrid>
              <a:tr h="611650">
                <a:tc>
                  <a:txBody>
                    <a:bodyPr/>
                    <a:lstStyle/>
                    <a:p>
                      <a:pPr marL="0" lvl="0" indent="0" algn="l" rtl="0">
                        <a:spcBef>
                          <a:spcPts val="0"/>
                        </a:spcBef>
                        <a:spcAft>
                          <a:spcPts val="0"/>
                        </a:spcAft>
                        <a:buNone/>
                      </a:pPr>
                      <a:r>
                        <a:rPr lang="en" sz="1500" b="1">
                          <a:latin typeface="Montserrat"/>
                          <a:ea typeface="Montserrat"/>
                          <a:cs typeface="Montserrat"/>
                          <a:sym typeface="Montserrat"/>
                        </a:rPr>
                        <a:t>State</a:t>
                      </a:r>
                      <a:endParaRPr sz="1500" b="1">
                        <a:latin typeface="Montserrat"/>
                        <a:ea typeface="Montserrat"/>
                        <a:cs typeface="Montserrat"/>
                        <a:sym typeface="Montserrat"/>
                      </a:endParaRPr>
                    </a:p>
                  </a:txBody>
                  <a:tcPr marL="34275" marR="34275" marT="34275" marB="34275" anchor="ctr">
                    <a:solidFill>
                      <a:srgbClr val="F3F3F3"/>
                    </a:solidFill>
                  </a:tcPr>
                </a:tc>
                <a:tc>
                  <a:txBody>
                    <a:bodyPr/>
                    <a:lstStyle/>
                    <a:p>
                      <a:pPr marL="0" lvl="0" indent="0" algn="l" rtl="0">
                        <a:spcBef>
                          <a:spcPts val="0"/>
                        </a:spcBef>
                        <a:spcAft>
                          <a:spcPts val="0"/>
                        </a:spcAft>
                        <a:buNone/>
                      </a:pPr>
                      <a:r>
                        <a:rPr lang="en" sz="1500" b="1">
                          <a:latin typeface="Montserrat"/>
                          <a:ea typeface="Montserrat"/>
                          <a:cs typeface="Montserrat"/>
                          <a:sym typeface="Montserrat"/>
                        </a:rPr>
                        <a:t>Label Encoding</a:t>
                      </a:r>
                      <a:endParaRPr sz="1500" b="1">
                        <a:latin typeface="Montserrat"/>
                        <a:ea typeface="Montserrat"/>
                        <a:cs typeface="Montserrat"/>
                        <a:sym typeface="Montserrat"/>
                      </a:endParaRPr>
                    </a:p>
                  </a:txBody>
                  <a:tcPr marL="34275" marR="34275" marT="34275" marB="34275" anchor="ctr">
                    <a:solidFill>
                      <a:srgbClr val="F3F3F3"/>
                    </a:solidFill>
                  </a:tcPr>
                </a:tc>
                <a:extLst>
                  <a:ext uri="{0D108BD9-81ED-4DB2-BD59-A6C34878D82A}">
                    <a16:rowId xmlns:a16="http://schemas.microsoft.com/office/drawing/2014/main" val="10000"/>
                  </a:ext>
                </a:extLst>
              </a:tr>
              <a:tr h="540925">
                <a:tc>
                  <a:txBody>
                    <a:bodyPr/>
                    <a:lstStyle/>
                    <a:p>
                      <a:pPr marL="0" lvl="0" indent="0" algn="l" rtl="0">
                        <a:spcBef>
                          <a:spcPts val="0"/>
                        </a:spcBef>
                        <a:spcAft>
                          <a:spcPts val="0"/>
                        </a:spcAft>
                        <a:buNone/>
                      </a:pPr>
                      <a:r>
                        <a:rPr lang="en" sz="1500">
                          <a:latin typeface="Montserrat"/>
                          <a:ea typeface="Montserrat"/>
                          <a:cs typeface="Montserrat"/>
                          <a:sym typeface="Montserrat"/>
                        </a:rPr>
                        <a:t>Goa</a:t>
                      </a:r>
                      <a:endParaRPr sz="1500">
                        <a:latin typeface="Montserrat"/>
                        <a:ea typeface="Montserrat"/>
                        <a:cs typeface="Montserrat"/>
                        <a:sym typeface="Montserrat"/>
                      </a:endParaRPr>
                    </a:p>
                  </a:txBody>
                  <a:tcPr marL="34275" marR="34275" marT="34275" marB="34275"/>
                </a:tc>
                <a:tc>
                  <a:txBody>
                    <a:bodyPr/>
                    <a:lstStyle/>
                    <a:p>
                      <a:pPr marL="0" lvl="0" indent="0" algn="l" rtl="0">
                        <a:spcBef>
                          <a:spcPts val="0"/>
                        </a:spcBef>
                        <a:spcAft>
                          <a:spcPts val="0"/>
                        </a:spcAft>
                        <a:buNone/>
                      </a:pPr>
                      <a:r>
                        <a:rPr lang="en" sz="1500">
                          <a:latin typeface="Montserrat"/>
                          <a:ea typeface="Montserrat"/>
                          <a:cs typeface="Montserrat"/>
                          <a:sym typeface="Montserrat"/>
                        </a:rPr>
                        <a:t>1</a:t>
                      </a:r>
                      <a:endParaRPr sz="1500">
                        <a:latin typeface="Montserrat"/>
                        <a:ea typeface="Montserrat"/>
                        <a:cs typeface="Montserrat"/>
                        <a:sym typeface="Montserrat"/>
                      </a:endParaRPr>
                    </a:p>
                  </a:txBody>
                  <a:tcPr marL="34275" marR="34275" marT="34275" marB="34275"/>
                </a:tc>
                <a:extLst>
                  <a:ext uri="{0D108BD9-81ED-4DB2-BD59-A6C34878D82A}">
                    <a16:rowId xmlns:a16="http://schemas.microsoft.com/office/drawing/2014/main" val="10001"/>
                  </a:ext>
                </a:extLst>
              </a:tr>
              <a:tr h="571225">
                <a:tc>
                  <a:txBody>
                    <a:bodyPr/>
                    <a:lstStyle/>
                    <a:p>
                      <a:pPr marL="0" lvl="0" indent="0" algn="l" rtl="0">
                        <a:spcBef>
                          <a:spcPts val="0"/>
                        </a:spcBef>
                        <a:spcAft>
                          <a:spcPts val="0"/>
                        </a:spcAft>
                        <a:buNone/>
                      </a:pPr>
                      <a:r>
                        <a:rPr lang="en" sz="1500">
                          <a:latin typeface="Montserrat"/>
                          <a:ea typeface="Montserrat"/>
                          <a:cs typeface="Montserrat"/>
                          <a:sym typeface="Montserrat"/>
                        </a:rPr>
                        <a:t>Gujarat</a:t>
                      </a:r>
                      <a:endParaRPr sz="1500">
                        <a:latin typeface="Montserrat"/>
                        <a:ea typeface="Montserrat"/>
                        <a:cs typeface="Montserrat"/>
                        <a:sym typeface="Montserrat"/>
                      </a:endParaRPr>
                    </a:p>
                  </a:txBody>
                  <a:tcPr marL="34275" marR="34275" marT="34275" marB="34275"/>
                </a:tc>
                <a:tc>
                  <a:txBody>
                    <a:bodyPr/>
                    <a:lstStyle/>
                    <a:p>
                      <a:pPr marL="0" lvl="0" indent="0" algn="l" rtl="0">
                        <a:spcBef>
                          <a:spcPts val="0"/>
                        </a:spcBef>
                        <a:spcAft>
                          <a:spcPts val="0"/>
                        </a:spcAft>
                        <a:buNone/>
                      </a:pPr>
                      <a:r>
                        <a:rPr lang="en" sz="1500">
                          <a:latin typeface="Montserrat"/>
                          <a:ea typeface="Montserrat"/>
                          <a:cs typeface="Montserrat"/>
                          <a:sym typeface="Montserrat"/>
                        </a:rPr>
                        <a:t>2</a:t>
                      </a:r>
                      <a:endParaRPr sz="1500">
                        <a:latin typeface="Montserrat"/>
                        <a:ea typeface="Montserrat"/>
                        <a:cs typeface="Montserrat"/>
                        <a:sym typeface="Montserrat"/>
                      </a:endParaRPr>
                    </a:p>
                  </a:txBody>
                  <a:tcPr marL="34275" marR="34275" marT="34275" marB="34275"/>
                </a:tc>
                <a:extLst>
                  <a:ext uri="{0D108BD9-81ED-4DB2-BD59-A6C34878D82A}">
                    <a16:rowId xmlns:a16="http://schemas.microsoft.com/office/drawing/2014/main" val="10002"/>
                  </a:ext>
                </a:extLst>
              </a:tr>
              <a:tr h="551000">
                <a:tc>
                  <a:txBody>
                    <a:bodyPr/>
                    <a:lstStyle/>
                    <a:p>
                      <a:pPr marL="0" lvl="0" indent="0" algn="l" rtl="0">
                        <a:spcBef>
                          <a:spcPts val="0"/>
                        </a:spcBef>
                        <a:spcAft>
                          <a:spcPts val="0"/>
                        </a:spcAft>
                        <a:buNone/>
                      </a:pPr>
                      <a:r>
                        <a:rPr lang="en" sz="1500">
                          <a:latin typeface="Montserrat"/>
                          <a:ea typeface="Montserrat"/>
                          <a:cs typeface="Montserrat"/>
                          <a:sym typeface="Montserrat"/>
                        </a:rPr>
                        <a:t>Punjab</a:t>
                      </a:r>
                      <a:endParaRPr sz="1500">
                        <a:latin typeface="Montserrat"/>
                        <a:ea typeface="Montserrat"/>
                        <a:cs typeface="Montserrat"/>
                        <a:sym typeface="Montserrat"/>
                      </a:endParaRPr>
                    </a:p>
                  </a:txBody>
                  <a:tcPr marL="34275" marR="34275" marT="34275" marB="34275"/>
                </a:tc>
                <a:tc>
                  <a:txBody>
                    <a:bodyPr/>
                    <a:lstStyle/>
                    <a:p>
                      <a:pPr marL="0" lvl="0" indent="0" algn="l" rtl="0">
                        <a:spcBef>
                          <a:spcPts val="0"/>
                        </a:spcBef>
                        <a:spcAft>
                          <a:spcPts val="0"/>
                        </a:spcAft>
                        <a:buNone/>
                      </a:pPr>
                      <a:r>
                        <a:rPr lang="en" sz="1500">
                          <a:latin typeface="Montserrat"/>
                          <a:ea typeface="Montserrat"/>
                          <a:cs typeface="Montserrat"/>
                          <a:sym typeface="Montserrat"/>
                        </a:rPr>
                        <a:t>3</a:t>
                      </a:r>
                      <a:endParaRPr sz="1500">
                        <a:latin typeface="Montserrat"/>
                        <a:ea typeface="Montserrat"/>
                        <a:cs typeface="Montserrat"/>
                        <a:sym typeface="Montserrat"/>
                      </a:endParaRPr>
                    </a:p>
                  </a:txBody>
                  <a:tcPr marL="34275" marR="34275" marT="34275" marB="34275"/>
                </a:tc>
                <a:extLst>
                  <a:ext uri="{0D108BD9-81ED-4DB2-BD59-A6C34878D82A}">
                    <a16:rowId xmlns:a16="http://schemas.microsoft.com/office/drawing/2014/main" val="10003"/>
                  </a:ext>
                </a:extLst>
              </a:tr>
            </a:tbl>
          </a:graphicData>
        </a:graphic>
      </p:graphicFrame>
      <p:cxnSp>
        <p:nvCxnSpPr>
          <p:cNvPr id="97" name="Google Shape;97;p21"/>
          <p:cNvCxnSpPr/>
          <p:nvPr/>
        </p:nvCxnSpPr>
        <p:spPr>
          <a:xfrm>
            <a:off x="359428" y="415191"/>
            <a:ext cx="0" cy="452400"/>
          </a:xfrm>
          <a:prstGeom prst="straightConnector1">
            <a:avLst/>
          </a:prstGeom>
          <a:noFill/>
          <a:ln w="228600" cap="flat" cmpd="sng">
            <a:solidFill>
              <a:srgbClr val="CFE2F3"/>
            </a:solidFill>
            <a:prstDash val="solid"/>
            <a:round/>
            <a:headEnd type="none" w="med" len="med"/>
            <a:tailEnd type="none" w="med" len="med"/>
          </a:ln>
        </p:spPr>
      </p:cxnSp>
    </p:spTree>
    <p:extLst>
      <p:ext uri="{BB962C8B-B14F-4D97-AF65-F5344CB8AC3E}">
        <p14:creationId xmlns:p14="http://schemas.microsoft.com/office/powerpoint/2010/main" val="221726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xEl>
                                              <p:pRg st="0" end="0"/>
                                            </p:txEl>
                                          </p:spTgt>
                                        </p:tgtEl>
                                        <p:attrNameLst>
                                          <p:attrName>style.visibility</p:attrName>
                                        </p:attrNameLst>
                                      </p:cBhvr>
                                      <p:to>
                                        <p:strVal val="visible"/>
                                      </p:to>
                                    </p:set>
                                    <p:animEffect transition="in" filter="fade">
                                      <p:cBhvr>
                                        <p:cTn id="7" dur="1000"/>
                                        <p:tgtEl>
                                          <p:spTgt spid="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
                                            <p:txEl>
                                              <p:pRg st="1" end="1"/>
                                            </p:txEl>
                                          </p:spTgt>
                                        </p:tgtEl>
                                        <p:attrNameLst>
                                          <p:attrName>style.visibility</p:attrName>
                                        </p:attrNameLst>
                                      </p:cBhvr>
                                      <p:to>
                                        <p:strVal val="visible"/>
                                      </p:to>
                                    </p:set>
                                    <p:animEffect transition="in" filter="fade">
                                      <p:cBhvr>
                                        <p:cTn id="12" dur="1000"/>
                                        <p:tgtEl>
                                          <p:spTgt spid="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fade">
                                      <p:cBhvr>
                                        <p:cTn id="17"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2"/>
          <p:cNvSpPr txBox="1"/>
          <p:nvPr/>
        </p:nvSpPr>
        <p:spPr>
          <a:xfrm>
            <a:off x="458578" y="415191"/>
            <a:ext cx="4251300" cy="4524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3000" b="1">
                <a:latin typeface="Montserrat"/>
                <a:ea typeface="Montserrat"/>
                <a:cs typeface="Montserrat"/>
                <a:sym typeface="Montserrat"/>
              </a:rPr>
              <a:t>Feature Mapping</a:t>
            </a:r>
            <a:endParaRPr sz="3000" b="1">
              <a:latin typeface="Montserrat"/>
              <a:ea typeface="Montserrat"/>
              <a:cs typeface="Montserrat"/>
              <a:sym typeface="Montserrat"/>
            </a:endParaRPr>
          </a:p>
        </p:txBody>
      </p:sp>
      <p:sp>
        <p:nvSpPr>
          <p:cNvPr id="103" name="Google Shape;103;p22"/>
          <p:cNvSpPr txBox="1"/>
          <p:nvPr/>
        </p:nvSpPr>
        <p:spPr>
          <a:xfrm>
            <a:off x="458578" y="1182338"/>
            <a:ext cx="3371100" cy="2647500"/>
          </a:xfrm>
          <a:prstGeom prst="rect">
            <a:avLst/>
          </a:prstGeom>
          <a:noFill/>
          <a:ln>
            <a:noFill/>
          </a:ln>
        </p:spPr>
        <p:txBody>
          <a:bodyPr spcFirstLastPara="1" wrap="square" lIns="34275" tIns="34275" rIns="34275" bIns="34275" anchor="t" anchorCtr="0">
            <a:noAutofit/>
          </a:bodyPr>
          <a:lstStyle/>
          <a:p>
            <a:pPr marL="177800" lvl="0" indent="-209550" algn="l" rtl="0">
              <a:lnSpc>
                <a:spcPct val="150000"/>
              </a:lnSpc>
              <a:spcBef>
                <a:spcPts val="0"/>
              </a:spcBef>
              <a:spcAft>
                <a:spcPts val="0"/>
              </a:spcAft>
              <a:buSzPts val="1900"/>
              <a:buFont typeface="Montserrat"/>
              <a:buChar char="●"/>
            </a:pPr>
            <a:r>
              <a:rPr lang="en" sz="1900">
                <a:latin typeface="Montserrat"/>
                <a:ea typeface="Montserrat"/>
                <a:cs typeface="Montserrat"/>
                <a:sym typeface="Montserrat"/>
              </a:rPr>
              <a:t>A feature mapping is a function which maps a data vector to a feature space. </a:t>
            </a:r>
            <a:endParaRPr sz="1900">
              <a:latin typeface="Montserrat"/>
              <a:ea typeface="Montserrat"/>
              <a:cs typeface="Montserrat"/>
              <a:sym typeface="Montserrat"/>
            </a:endParaRPr>
          </a:p>
          <a:p>
            <a:pPr marL="177800" lvl="0" indent="-209550" algn="l" rtl="0">
              <a:lnSpc>
                <a:spcPct val="150000"/>
              </a:lnSpc>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It is used in the case of ordinal variables.</a:t>
            </a:r>
            <a:endParaRPr sz="1900">
              <a:latin typeface="Montserrat"/>
              <a:ea typeface="Montserrat"/>
              <a:cs typeface="Montserrat"/>
              <a:sym typeface="Montserrat"/>
            </a:endParaRPr>
          </a:p>
        </p:txBody>
      </p:sp>
      <p:graphicFrame>
        <p:nvGraphicFramePr>
          <p:cNvPr id="104" name="Google Shape;104;p22"/>
          <p:cNvGraphicFramePr/>
          <p:nvPr/>
        </p:nvGraphicFramePr>
        <p:xfrm>
          <a:off x="4123866" y="1244306"/>
          <a:ext cx="1933475" cy="2091750"/>
        </p:xfrm>
        <a:graphic>
          <a:graphicData uri="http://schemas.openxmlformats.org/drawingml/2006/table">
            <a:tbl>
              <a:tblPr>
                <a:noFill/>
              </a:tblPr>
              <a:tblGrid>
                <a:gridCol w="898575">
                  <a:extLst>
                    <a:ext uri="{9D8B030D-6E8A-4147-A177-3AD203B41FA5}">
                      <a16:colId xmlns:a16="http://schemas.microsoft.com/office/drawing/2014/main" val="20000"/>
                    </a:ext>
                  </a:extLst>
                </a:gridCol>
                <a:gridCol w="1034900">
                  <a:extLst>
                    <a:ext uri="{9D8B030D-6E8A-4147-A177-3AD203B41FA5}">
                      <a16:colId xmlns:a16="http://schemas.microsoft.com/office/drawing/2014/main" val="20001"/>
                    </a:ext>
                  </a:extLst>
                </a:gridCol>
              </a:tblGrid>
              <a:tr h="613050">
                <a:tc>
                  <a:txBody>
                    <a:bodyPr/>
                    <a:lstStyle/>
                    <a:p>
                      <a:pPr marL="0" lvl="0" indent="0" algn="l" rtl="0">
                        <a:spcBef>
                          <a:spcPts val="0"/>
                        </a:spcBef>
                        <a:spcAft>
                          <a:spcPts val="0"/>
                        </a:spcAft>
                        <a:buNone/>
                      </a:pPr>
                      <a:r>
                        <a:rPr lang="en" sz="1500" b="1">
                          <a:latin typeface="Montserrat"/>
                          <a:ea typeface="Montserrat"/>
                          <a:cs typeface="Montserrat"/>
                          <a:sym typeface="Montserrat"/>
                        </a:rPr>
                        <a:t>Size</a:t>
                      </a:r>
                      <a:endParaRPr sz="1500" b="1">
                        <a:latin typeface="Montserrat"/>
                        <a:ea typeface="Montserrat"/>
                        <a:cs typeface="Montserrat"/>
                        <a:sym typeface="Montserrat"/>
                      </a:endParaRPr>
                    </a:p>
                  </a:txBody>
                  <a:tcPr marL="34275" marR="34275" marT="34275" marB="34275" anchor="ctr">
                    <a:solidFill>
                      <a:srgbClr val="F3F3F3"/>
                    </a:solidFill>
                  </a:tcPr>
                </a:tc>
                <a:tc>
                  <a:txBody>
                    <a:bodyPr/>
                    <a:lstStyle/>
                    <a:p>
                      <a:pPr marL="0" lvl="0" indent="0" algn="l" rtl="0">
                        <a:spcBef>
                          <a:spcPts val="0"/>
                        </a:spcBef>
                        <a:spcAft>
                          <a:spcPts val="0"/>
                        </a:spcAft>
                        <a:buNone/>
                      </a:pPr>
                      <a:r>
                        <a:rPr lang="en" sz="1500" b="1">
                          <a:latin typeface="Montserrat"/>
                          <a:ea typeface="Montserrat"/>
                          <a:cs typeface="Montserrat"/>
                          <a:sym typeface="Montserrat"/>
                        </a:rPr>
                        <a:t>Feature Encoding</a:t>
                      </a:r>
                      <a:endParaRPr sz="1500" b="1">
                        <a:latin typeface="Montserrat"/>
                        <a:ea typeface="Montserrat"/>
                        <a:cs typeface="Montserrat"/>
                        <a:sym typeface="Montserrat"/>
                      </a:endParaRPr>
                    </a:p>
                  </a:txBody>
                  <a:tcPr marL="34275" marR="34275" marT="34275" marB="34275" anchor="ctr">
                    <a:solidFill>
                      <a:srgbClr val="F3F3F3"/>
                    </a:solidFill>
                  </a:tcPr>
                </a:tc>
                <a:extLst>
                  <a:ext uri="{0D108BD9-81ED-4DB2-BD59-A6C34878D82A}">
                    <a16:rowId xmlns:a16="http://schemas.microsoft.com/office/drawing/2014/main" val="10000"/>
                  </a:ext>
                </a:extLst>
              </a:tr>
              <a:tr h="492900">
                <a:tc>
                  <a:txBody>
                    <a:bodyPr/>
                    <a:lstStyle/>
                    <a:p>
                      <a:pPr marL="0" lvl="0" indent="0" algn="l" rtl="0">
                        <a:spcBef>
                          <a:spcPts val="0"/>
                        </a:spcBef>
                        <a:spcAft>
                          <a:spcPts val="0"/>
                        </a:spcAft>
                        <a:buNone/>
                      </a:pPr>
                      <a:r>
                        <a:rPr lang="en" sz="1500">
                          <a:latin typeface="Montserrat"/>
                          <a:ea typeface="Montserrat"/>
                          <a:cs typeface="Montserrat"/>
                          <a:sym typeface="Montserrat"/>
                        </a:rPr>
                        <a:t>Low</a:t>
                      </a:r>
                      <a:endParaRPr sz="1500">
                        <a:latin typeface="Montserrat"/>
                        <a:ea typeface="Montserrat"/>
                        <a:cs typeface="Montserrat"/>
                        <a:sym typeface="Montserrat"/>
                      </a:endParaRPr>
                    </a:p>
                  </a:txBody>
                  <a:tcPr marL="34275" marR="34275" marT="34275" marB="34275"/>
                </a:tc>
                <a:tc>
                  <a:txBody>
                    <a:bodyPr/>
                    <a:lstStyle/>
                    <a:p>
                      <a:pPr marL="0" lvl="0" indent="0" algn="l" rtl="0">
                        <a:spcBef>
                          <a:spcPts val="0"/>
                        </a:spcBef>
                        <a:spcAft>
                          <a:spcPts val="0"/>
                        </a:spcAft>
                        <a:buNone/>
                      </a:pPr>
                      <a:r>
                        <a:rPr lang="en" sz="1500">
                          <a:latin typeface="Montserrat"/>
                          <a:ea typeface="Montserrat"/>
                          <a:cs typeface="Montserrat"/>
                          <a:sym typeface="Montserrat"/>
                        </a:rPr>
                        <a:t>1</a:t>
                      </a:r>
                      <a:endParaRPr sz="1500">
                        <a:latin typeface="Montserrat"/>
                        <a:ea typeface="Montserrat"/>
                        <a:cs typeface="Montserrat"/>
                        <a:sym typeface="Montserrat"/>
                      </a:endParaRPr>
                    </a:p>
                  </a:txBody>
                  <a:tcPr marL="34275" marR="34275" marT="34275" marB="34275"/>
                </a:tc>
                <a:extLst>
                  <a:ext uri="{0D108BD9-81ED-4DB2-BD59-A6C34878D82A}">
                    <a16:rowId xmlns:a16="http://schemas.microsoft.com/office/drawing/2014/main" val="10001"/>
                  </a:ext>
                </a:extLst>
              </a:tr>
              <a:tr h="492900">
                <a:tc>
                  <a:txBody>
                    <a:bodyPr/>
                    <a:lstStyle/>
                    <a:p>
                      <a:pPr marL="0" lvl="0" indent="0" algn="l" rtl="0">
                        <a:spcBef>
                          <a:spcPts val="0"/>
                        </a:spcBef>
                        <a:spcAft>
                          <a:spcPts val="0"/>
                        </a:spcAft>
                        <a:buNone/>
                      </a:pPr>
                      <a:r>
                        <a:rPr lang="en" sz="1500">
                          <a:latin typeface="Montserrat"/>
                          <a:ea typeface="Montserrat"/>
                          <a:cs typeface="Montserrat"/>
                          <a:sym typeface="Montserrat"/>
                        </a:rPr>
                        <a:t>High</a:t>
                      </a:r>
                      <a:endParaRPr sz="1500">
                        <a:latin typeface="Montserrat"/>
                        <a:ea typeface="Montserrat"/>
                        <a:cs typeface="Montserrat"/>
                        <a:sym typeface="Montserrat"/>
                      </a:endParaRPr>
                    </a:p>
                  </a:txBody>
                  <a:tcPr marL="34275" marR="34275" marT="34275" marB="34275"/>
                </a:tc>
                <a:tc>
                  <a:txBody>
                    <a:bodyPr/>
                    <a:lstStyle/>
                    <a:p>
                      <a:pPr marL="0" lvl="0" indent="0" algn="l" rtl="0">
                        <a:spcBef>
                          <a:spcPts val="0"/>
                        </a:spcBef>
                        <a:spcAft>
                          <a:spcPts val="0"/>
                        </a:spcAft>
                        <a:buNone/>
                      </a:pPr>
                      <a:r>
                        <a:rPr lang="en" sz="1500">
                          <a:latin typeface="Montserrat"/>
                          <a:ea typeface="Montserrat"/>
                          <a:cs typeface="Montserrat"/>
                          <a:sym typeface="Montserrat"/>
                        </a:rPr>
                        <a:t>3</a:t>
                      </a:r>
                      <a:endParaRPr sz="1500">
                        <a:latin typeface="Montserrat"/>
                        <a:ea typeface="Montserrat"/>
                        <a:cs typeface="Montserrat"/>
                        <a:sym typeface="Montserrat"/>
                      </a:endParaRPr>
                    </a:p>
                  </a:txBody>
                  <a:tcPr marL="34275" marR="34275" marT="34275" marB="34275"/>
                </a:tc>
                <a:extLst>
                  <a:ext uri="{0D108BD9-81ED-4DB2-BD59-A6C34878D82A}">
                    <a16:rowId xmlns:a16="http://schemas.microsoft.com/office/drawing/2014/main" val="10002"/>
                  </a:ext>
                </a:extLst>
              </a:tr>
              <a:tr h="492900">
                <a:tc>
                  <a:txBody>
                    <a:bodyPr/>
                    <a:lstStyle/>
                    <a:p>
                      <a:pPr marL="0" lvl="0" indent="0" algn="l" rtl="0">
                        <a:spcBef>
                          <a:spcPts val="0"/>
                        </a:spcBef>
                        <a:spcAft>
                          <a:spcPts val="0"/>
                        </a:spcAft>
                        <a:buNone/>
                      </a:pPr>
                      <a:r>
                        <a:rPr lang="en" sz="1500">
                          <a:latin typeface="Montserrat"/>
                          <a:ea typeface="Montserrat"/>
                          <a:cs typeface="Montserrat"/>
                          <a:sym typeface="Montserrat"/>
                        </a:rPr>
                        <a:t>Medium</a:t>
                      </a:r>
                      <a:endParaRPr sz="1500">
                        <a:latin typeface="Montserrat"/>
                        <a:ea typeface="Montserrat"/>
                        <a:cs typeface="Montserrat"/>
                        <a:sym typeface="Montserrat"/>
                      </a:endParaRPr>
                    </a:p>
                  </a:txBody>
                  <a:tcPr marL="34275" marR="34275" marT="34275" marB="34275"/>
                </a:tc>
                <a:tc>
                  <a:txBody>
                    <a:bodyPr/>
                    <a:lstStyle/>
                    <a:p>
                      <a:pPr marL="0" lvl="0" indent="0" algn="l" rtl="0">
                        <a:spcBef>
                          <a:spcPts val="0"/>
                        </a:spcBef>
                        <a:spcAft>
                          <a:spcPts val="0"/>
                        </a:spcAft>
                        <a:buNone/>
                      </a:pPr>
                      <a:r>
                        <a:rPr lang="en" sz="1500">
                          <a:latin typeface="Montserrat"/>
                          <a:ea typeface="Montserrat"/>
                          <a:cs typeface="Montserrat"/>
                          <a:sym typeface="Montserrat"/>
                        </a:rPr>
                        <a:t>2</a:t>
                      </a:r>
                      <a:endParaRPr sz="1500">
                        <a:latin typeface="Montserrat"/>
                        <a:ea typeface="Montserrat"/>
                        <a:cs typeface="Montserrat"/>
                        <a:sym typeface="Montserrat"/>
                      </a:endParaRPr>
                    </a:p>
                  </a:txBody>
                  <a:tcPr marL="34275" marR="34275" marT="34275" marB="34275"/>
                </a:tc>
                <a:extLst>
                  <a:ext uri="{0D108BD9-81ED-4DB2-BD59-A6C34878D82A}">
                    <a16:rowId xmlns:a16="http://schemas.microsoft.com/office/drawing/2014/main" val="10003"/>
                  </a:ext>
                </a:extLst>
              </a:tr>
            </a:tbl>
          </a:graphicData>
        </a:graphic>
      </p:graphicFrame>
      <p:cxnSp>
        <p:nvCxnSpPr>
          <p:cNvPr id="105" name="Google Shape;105;p22"/>
          <p:cNvCxnSpPr/>
          <p:nvPr/>
        </p:nvCxnSpPr>
        <p:spPr>
          <a:xfrm>
            <a:off x="359428" y="415191"/>
            <a:ext cx="0" cy="452400"/>
          </a:xfrm>
          <a:prstGeom prst="straightConnector1">
            <a:avLst/>
          </a:prstGeom>
          <a:noFill/>
          <a:ln w="228600" cap="flat" cmpd="sng">
            <a:solidFill>
              <a:srgbClr val="CFE2F3"/>
            </a:solidFill>
            <a:prstDash val="solid"/>
            <a:round/>
            <a:headEnd type="none" w="med" len="med"/>
            <a:tailEnd type="none" w="med" len="med"/>
          </a:ln>
        </p:spPr>
      </p:cxnSp>
    </p:spTree>
    <p:extLst>
      <p:ext uri="{BB962C8B-B14F-4D97-AF65-F5344CB8AC3E}">
        <p14:creationId xmlns:p14="http://schemas.microsoft.com/office/powerpoint/2010/main" val="209336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animEffect transition="in" filter="fade">
                                      <p:cBhvr>
                                        <p:cTn id="7" dur="400"/>
                                        <p:tgtEl>
                                          <p:spTgt spid="1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
                                            <p:txEl>
                                              <p:pRg st="1" end="1"/>
                                            </p:txEl>
                                          </p:spTgt>
                                        </p:tgtEl>
                                        <p:attrNameLst>
                                          <p:attrName>style.visibility</p:attrName>
                                        </p:attrNameLst>
                                      </p:cBhvr>
                                      <p:to>
                                        <p:strVal val="visible"/>
                                      </p:to>
                                    </p:set>
                                    <p:animEffect transition="in" filter="fade">
                                      <p:cBhvr>
                                        <p:cTn id="12" dur="400"/>
                                        <p:tgtEl>
                                          <p:spTgt spid="1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10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3"/>
          <p:cNvSpPr txBox="1"/>
          <p:nvPr/>
        </p:nvSpPr>
        <p:spPr>
          <a:xfrm>
            <a:off x="495759" y="396609"/>
            <a:ext cx="4090200" cy="4710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3000" b="1">
                <a:latin typeface="Montserrat"/>
                <a:ea typeface="Montserrat"/>
                <a:cs typeface="Montserrat"/>
                <a:sym typeface="Montserrat"/>
              </a:rPr>
              <a:t>One Hot Encoding</a:t>
            </a:r>
            <a:endParaRPr sz="3000" b="1">
              <a:latin typeface="Montserrat"/>
              <a:ea typeface="Montserrat"/>
              <a:cs typeface="Montserrat"/>
              <a:sym typeface="Montserrat"/>
            </a:endParaRPr>
          </a:p>
        </p:txBody>
      </p:sp>
      <p:sp>
        <p:nvSpPr>
          <p:cNvPr id="111" name="Google Shape;111;p23"/>
          <p:cNvSpPr txBox="1"/>
          <p:nvPr/>
        </p:nvSpPr>
        <p:spPr>
          <a:xfrm>
            <a:off x="334641" y="1112053"/>
            <a:ext cx="8502300" cy="854700"/>
          </a:xfrm>
          <a:prstGeom prst="rect">
            <a:avLst/>
          </a:prstGeom>
          <a:noFill/>
          <a:ln>
            <a:noFill/>
          </a:ln>
        </p:spPr>
        <p:txBody>
          <a:bodyPr spcFirstLastPara="1" wrap="square" lIns="34275" tIns="34275" rIns="34275" bIns="34275" anchor="t" anchorCtr="0">
            <a:noAutofit/>
          </a:bodyPr>
          <a:lstStyle/>
          <a:p>
            <a:pPr marL="177800" lvl="0" indent="-209550" algn="l" rtl="0">
              <a:lnSpc>
                <a:spcPct val="150000"/>
              </a:lnSpc>
              <a:spcBef>
                <a:spcPts val="0"/>
              </a:spcBef>
              <a:spcAft>
                <a:spcPts val="0"/>
              </a:spcAft>
              <a:buSzPts val="1900"/>
              <a:buFont typeface="Montserrat"/>
              <a:buChar char="●"/>
            </a:pPr>
            <a:r>
              <a:rPr lang="en" sz="1900">
                <a:latin typeface="Montserrat"/>
                <a:ea typeface="Montserrat"/>
                <a:cs typeface="Montserrat"/>
                <a:sym typeface="Montserrat"/>
              </a:rPr>
              <a:t>We map each category to a vector that contains 1 or 0.The number of vectors depend on the number of categories.</a:t>
            </a:r>
            <a:endParaRPr sz="1900">
              <a:latin typeface="Montserrat"/>
              <a:ea typeface="Montserrat"/>
              <a:cs typeface="Montserrat"/>
              <a:sym typeface="Montserrat"/>
            </a:endParaRPr>
          </a:p>
        </p:txBody>
      </p:sp>
      <p:pic>
        <p:nvPicPr>
          <p:cNvPr id="112" name="Google Shape;112;p23"/>
          <p:cNvPicPr preferRelativeResize="0"/>
          <p:nvPr/>
        </p:nvPicPr>
        <p:blipFill>
          <a:blip r:embed="rId3">
            <a:alphaModFix/>
          </a:blip>
          <a:stretch>
            <a:fillRect/>
          </a:stretch>
        </p:blipFill>
        <p:spPr>
          <a:xfrm>
            <a:off x="247884" y="1966716"/>
            <a:ext cx="5091225" cy="2145281"/>
          </a:xfrm>
          <a:prstGeom prst="rect">
            <a:avLst/>
          </a:prstGeom>
          <a:noFill/>
          <a:ln>
            <a:noFill/>
          </a:ln>
        </p:spPr>
      </p:pic>
      <p:cxnSp>
        <p:nvCxnSpPr>
          <p:cNvPr id="113" name="Google Shape;113;p23"/>
          <p:cNvCxnSpPr/>
          <p:nvPr/>
        </p:nvCxnSpPr>
        <p:spPr>
          <a:xfrm>
            <a:off x="359428" y="415191"/>
            <a:ext cx="0" cy="452400"/>
          </a:xfrm>
          <a:prstGeom prst="straightConnector1">
            <a:avLst/>
          </a:prstGeom>
          <a:noFill/>
          <a:ln w="228600" cap="flat" cmpd="sng">
            <a:solidFill>
              <a:srgbClr val="CFE2F3"/>
            </a:solidFill>
            <a:prstDash val="solid"/>
            <a:round/>
            <a:headEnd type="none" w="med" len="med"/>
            <a:tailEnd type="none" w="med" len="med"/>
          </a:ln>
        </p:spPr>
      </p:cxnSp>
    </p:spTree>
    <p:extLst>
      <p:ext uri="{BB962C8B-B14F-4D97-AF65-F5344CB8AC3E}">
        <p14:creationId xmlns:p14="http://schemas.microsoft.com/office/powerpoint/2010/main" val="203861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par>
                                <p:cTn id="8" presetID="10" presetClass="entr" presetSubtype="0" fill="hold" nodeType="withEffect">
                                  <p:stCondLst>
                                    <p:cond delay="0"/>
                                  </p:stCondLst>
                                  <p:childTnLst>
                                    <p:set>
                                      <p:cBhvr>
                                        <p:cTn id="9" dur="1" fill="hold">
                                          <p:stCondLst>
                                            <p:cond delay="0"/>
                                          </p:stCondLst>
                                        </p:cTn>
                                        <p:tgtEl>
                                          <p:spTgt spid="112"/>
                                        </p:tgtEl>
                                        <p:attrNameLst>
                                          <p:attrName>style.visibility</p:attrName>
                                        </p:attrNameLst>
                                      </p:cBhvr>
                                      <p:to>
                                        <p:strVal val="visible"/>
                                      </p:to>
                                    </p:set>
                                    <p:animEffect transition="in" filter="fade">
                                      <p:cBhvr>
                                        <p:cTn id="10" dur="1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36563" y="891249"/>
            <a:ext cx="7037452" cy="632831"/>
          </a:xfrm>
          <a:prstGeom prst="rect">
            <a:avLst/>
          </a:prstGeom>
          <a:noFill/>
          <a:ln>
            <a:noFill/>
          </a:ln>
        </p:spPr>
        <p:txBody>
          <a:bodyPr spcFirstLastPara="1" wrap="square" lIns="91425" tIns="91425" rIns="91425" bIns="91425" anchor="ctr" anchorCtr="0">
            <a:normAutofit fontScale="450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6000"/>
              <a:buFont typeface="Reem Kufi"/>
              <a:buNone/>
              <a:defRPr sz="6000" b="0" i="0" u="none" strike="noStrike" cap="none">
                <a:solidFill>
                  <a:schemeClr val="lt2"/>
                </a:solidFill>
                <a:latin typeface="Reem Kufi"/>
                <a:ea typeface="Reem Kufi"/>
                <a:cs typeface="Reem Kufi"/>
                <a:sym typeface="Reem Kufi"/>
              </a:defRPr>
            </a:lvl1pPr>
            <a:lvl2pPr marR="0" lvl="1"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9pPr>
          </a:lstStyle>
          <a:p>
            <a:r>
              <a:rPr lang="en-US" b="1" smtClean="0">
                <a:ln w="0"/>
                <a:solidFill>
                  <a:srgbClr val="C00000"/>
                </a:solidFill>
                <a:effectLst>
                  <a:outerShdw blurRad="38100" dist="25400" dir="5400000" algn="ctr" rotWithShape="0">
                    <a:srgbClr val="6E747A">
                      <a:alpha val="43000"/>
                    </a:srgbClr>
                  </a:outerShdw>
                </a:effectLst>
              </a:rPr>
              <a:t>Before trying anything, you should know your data!</a:t>
            </a:r>
            <a:endParaRPr lang="en-US" b="1" dirty="0">
              <a:solidFill>
                <a:srgbClr val="C00000"/>
              </a:solidFill>
            </a:endParaRPr>
          </a:p>
        </p:txBody>
      </p:sp>
      <p:pic>
        <p:nvPicPr>
          <p:cNvPr id="4" name="Picture 3"/>
          <p:cNvPicPr>
            <a:picLocks noChangeAspect="1"/>
          </p:cNvPicPr>
          <p:nvPr/>
        </p:nvPicPr>
        <p:blipFill>
          <a:blip r:embed="rId2">
            <a:duotone>
              <a:schemeClr val="accent1">
                <a:shade val="45000"/>
                <a:satMod val="135000"/>
              </a:schemeClr>
              <a:prstClr val="white"/>
            </a:duotone>
          </a:blip>
          <a:stretch>
            <a:fillRect/>
          </a:stretch>
        </p:blipFill>
        <p:spPr>
          <a:xfrm>
            <a:off x="2557875" y="1720852"/>
            <a:ext cx="6157862" cy="3040932"/>
          </a:xfrm>
          <a:prstGeom prst="rect">
            <a:avLst/>
          </a:prstGeom>
        </p:spPr>
      </p:pic>
    </p:spTree>
    <p:extLst>
      <p:ext uri="{BB962C8B-B14F-4D97-AF65-F5344CB8AC3E}">
        <p14:creationId xmlns:p14="http://schemas.microsoft.com/office/powerpoint/2010/main" val="23638878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4"/>
          <p:cNvSpPr txBox="1"/>
          <p:nvPr/>
        </p:nvSpPr>
        <p:spPr>
          <a:xfrm>
            <a:off x="526228" y="415191"/>
            <a:ext cx="4945200" cy="5949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3000" b="1">
                <a:latin typeface="Montserrat"/>
                <a:ea typeface="Montserrat"/>
                <a:cs typeface="Montserrat"/>
                <a:sym typeface="Montserrat"/>
              </a:rPr>
              <a:t>Binary Encoding</a:t>
            </a:r>
            <a:endParaRPr sz="3000" b="1">
              <a:latin typeface="Montserrat"/>
              <a:ea typeface="Montserrat"/>
              <a:cs typeface="Montserrat"/>
              <a:sym typeface="Montserrat"/>
            </a:endParaRPr>
          </a:p>
        </p:txBody>
      </p:sp>
      <p:sp>
        <p:nvSpPr>
          <p:cNvPr id="119" name="Google Shape;119;p24"/>
          <p:cNvSpPr txBox="1"/>
          <p:nvPr/>
        </p:nvSpPr>
        <p:spPr>
          <a:xfrm>
            <a:off x="359428" y="1066997"/>
            <a:ext cx="8304000" cy="637500"/>
          </a:xfrm>
          <a:prstGeom prst="rect">
            <a:avLst/>
          </a:prstGeom>
          <a:noFill/>
          <a:ln>
            <a:noFill/>
          </a:ln>
        </p:spPr>
        <p:txBody>
          <a:bodyPr spcFirstLastPara="1" wrap="square" lIns="34275" tIns="34275" rIns="34275" bIns="34275" anchor="t" anchorCtr="0">
            <a:noAutofit/>
          </a:bodyPr>
          <a:lstStyle/>
          <a:p>
            <a:pPr marL="177800" lvl="0" indent="-209550" algn="l" rtl="0">
              <a:lnSpc>
                <a:spcPct val="150000"/>
              </a:lnSpc>
              <a:spcBef>
                <a:spcPts val="0"/>
              </a:spcBef>
              <a:spcAft>
                <a:spcPts val="0"/>
              </a:spcAft>
              <a:buSzPts val="1900"/>
              <a:buFont typeface="Montserrat"/>
              <a:buChar char="●"/>
            </a:pPr>
            <a:r>
              <a:rPr lang="en" sz="1900">
                <a:latin typeface="Montserrat"/>
                <a:ea typeface="Montserrat"/>
                <a:cs typeface="Montserrat"/>
                <a:sym typeface="Montserrat"/>
              </a:rPr>
              <a:t>It converts a category into binary digits. Each binary digit creates one feature column.</a:t>
            </a:r>
            <a:endParaRPr sz="1900">
              <a:latin typeface="Montserrat"/>
              <a:ea typeface="Montserrat"/>
              <a:cs typeface="Montserrat"/>
              <a:sym typeface="Montserrat"/>
            </a:endParaRPr>
          </a:p>
        </p:txBody>
      </p:sp>
      <p:pic>
        <p:nvPicPr>
          <p:cNvPr id="120" name="Google Shape;120;p24"/>
          <p:cNvPicPr preferRelativeResize="0"/>
          <p:nvPr/>
        </p:nvPicPr>
        <p:blipFill>
          <a:blip r:embed="rId3">
            <a:alphaModFix/>
          </a:blip>
          <a:stretch>
            <a:fillRect/>
          </a:stretch>
        </p:blipFill>
        <p:spPr>
          <a:xfrm>
            <a:off x="631031" y="1859091"/>
            <a:ext cx="5528768" cy="2392040"/>
          </a:xfrm>
          <a:prstGeom prst="rect">
            <a:avLst/>
          </a:prstGeom>
          <a:noFill/>
          <a:ln>
            <a:noFill/>
          </a:ln>
        </p:spPr>
      </p:pic>
      <p:cxnSp>
        <p:nvCxnSpPr>
          <p:cNvPr id="121" name="Google Shape;121;p24"/>
          <p:cNvCxnSpPr/>
          <p:nvPr/>
        </p:nvCxnSpPr>
        <p:spPr>
          <a:xfrm>
            <a:off x="359428" y="415191"/>
            <a:ext cx="0" cy="452400"/>
          </a:xfrm>
          <a:prstGeom prst="straightConnector1">
            <a:avLst/>
          </a:prstGeom>
          <a:noFill/>
          <a:ln w="228600" cap="flat" cmpd="sng">
            <a:solidFill>
              <a:srgbClr val="CFE2F3"/>
            </a:solidFill>
            <a:prstDash val="solid"/>
            <a:round/>
            <a:headEnd type="none" w="med" len="med"/>
            <a:tailEnd type="none" w="med" len="med"/>
          </a:ln>
        </p:spPr>
      </p:cxnSp>
    </p:spTree>
    <p:extLst>
      <p:ext uri="{BB962C8B-B14F-4D97-AF65-F5344CB8AC3E}">
        <p14:creationId xmlns:p14="http://schemas.microsoft.com/office/powerpoint/2010/main" val="269828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5"/>
          <p:cNvSpPr txBox="1"/>
          <p:nvPr/>
        </p:nvSpPr>
        <p:spPr>
          <a:xfrm>
            <a:off x="545334" y="322247"/>
            <a:ext cx="4127100" cy="6321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3000" b="1">
                <a:latin typeface="Montserrat"/>
                <a:ea typeface="Montserrat"/>
                <a:cs typeface="Montserrat"/>
                <a:sym typeface="Montserrat"/>
              </a:rPr>
              <a:t>BaseN Encoding</a:t>
            </a:r>
            <a:endParaRPr sz="3000" b="1">
              <a:latin typeface="Montserrat"/>
              <a:ea typeface="Montserrat"/>
              <a:cs typeface="Montserrat"/>
              <a:sym typeface="Montserrat"/>
            </a:endParaRPr>
          </a:p>
        </p:txBody>
      </p:sp>
      <p:sp>
        <p:nvSpPr>
          <p:cNvPr id="127" name="Google Shape;127;p25"/>
          <p:cNvSpPr txBox="1"/>
          <p:nvPr/>
        </p:nvSpPr>
        <p:spPr>
          <a:xfrm>
            <a:off x="359428" y="1168528"/>
            <a:ext cx="8375700" cy="426600"/>
          </a:xfrm>
          <a:prstGeom prst="rect">
            <a:avLst/>
          </a:prstGeom>
          <a:noFill/>
          <a:ln>
            <a:noFill/>
          </a:ln>
        </p:spPr>
        <p:txBody>
          <a:bodyPr spcFirstLastPara="1" wrap="square" lIns="34275" tIns="34275" rIns="34275" bIns="34275" anchor="t" anchorCtr="0">
            <a:noAutofit/>
          </a:bodyPr>
          <a:lstStyle/>
          <a:p>
            <a:pPr marL="177800" lvl="0" indent="-209550" algn="l" rtl="0">
              <a:spcBef>
                <a:spcPts val="0"/>
              </a:spcBef>
              <a:spcAft>
                <a:spcPts val="0"/>
              </a:spcAft>
              <a:buSzPts val="1900"/>
              <a:buFont typeface="Montserrat"/>
              <a:buChar char="●"/>
            </a:pPr>
            <a:r>
              <a:rPr lang="en" sz="1900">
                <a:latin typeface="Montserrat"/>
                <a:ea typeface="Montserrat"/>
                <a:cs typeface="Montserrat"/>
                <a:sym typeface="Montserrat"/>
              </a:rPr>
              <a:t>Generalising the value of N in log base N, we get BaseN Encoding.</a:t>
            </a:r>
            <a:endParaRPr sz="1900">
              <a:latin typeface="Montserrat"/>
              <a:ea typeface="Montserrat"/>
              <a:cs typeface="Montserrat"/>
              <a:sym typeface="Montserrat"/>
            </a:endParaRPr>
          </a:p>
          <a:p>
            <a:pPr marL="0" lvl="0" indent="0" algn="l" rtl="0">
              <a:spcBef>
                <a:spcPts val="0"/>
              </a:spcBef>
              <a:spcAft>
                <a:spcPts val="0"/>
              </a:spcAft>
              <a:buNone/>
            </a:pPr>
            <a:endParaRPr sz="1600">
              <a:latin typeface="Poppins"/>
              <a:ea typeface="Poppins"/>
              <a:cs typeface="Poppins"/>
              <a:sym typeface="Poppins"/>
            </a:endParaRPr>
          </a:p>
        </p:txBody>
      </p:sp>
      <p:sp>
        <p:nvSpPr>
          <p:cNvPr id="128" name="Google Shape;128;p25"/>
          <p:cNvSpPr txBox="1"/>
          <p:nvPr/>
        </p:nvSpPr>
        <p:spPr>
          <a:xfrm>
            <a:off x="359428" y="1701694"/>
            <a:ext cx="6833400" cy="510300"/>
          </a:xfrm>
          <a:prstGeom prst="rect">
            <a:avLst/>
          </a:prstGeom>
          <a:noFill/>
          <a:ln>
            <a:noFill/>
          </a:ln>
        </p:spPr>
        <p:txBody>
          <a:bodyPr spcFirstLastPara="1" wrap="square" lIns="34275" tIns="34275" rIns="34275" bIns="34275" anchor="t" anchorCtr="0">
            <a:noAutofit/>
          </a:bodyPr>
          <a:lstStyle/>
          <a:p>
            <a:pPr marL="177800" lvl="0" indent="-209550" algn="l" rtl="0">
              <a:spcBef>
                <a:spcPts val="0"/>
              </a:spcBef>
              <a:spcAft>
                <a:spcPts val="0"/>
              </a:spcAft>
              <a:buSzPts val="1900"/>
              <a:buFont typeface="Montserrat"/>
              <a:buChar char="●"/>
            </a:pPr>
            <a:r>
              <a:rPr lang="en" sz="1900">
                <a:latin typeface="Montserrat"/>
                <a:ea typeface="Montserrat"/>
                <a:cs typeface="Montserrat"/>
                <a:sym typeface="Montserrat"/>
              </a:rPr>
              <a:t>When our Base is 1, It is One Hot Encoding.</a:t>
            </a:r>
            <a:endParaRPr sz="1900">
              <a:latin typeface="Montserrat"/>
              <a:ea typeface="Montserrat"/>
              <a:cs typeface="Montserrat"/>
              <a:sym typeface="Montserrat"/>
            </a:endParaRPr>
          </a:p>
        </p:txBody>
      </p:sp>
      <p:sp>
        <p:nvSpPr>
          <p:cNvPr id="129" name="Google Shape;129;p25"/>
          <p:cNvSpPr txBox="1"/>
          <p:nvPr/>
        </p:nvSpPr>
        <p:spPr>
          <a:xfrm>
            <a:off x="359428" y="2211989"/>
            <a:ext cx="6759900" cy="426600"/>
          </a:xfrm>
          <a:prstGeom prst="rect">
            <a:avLst/>
          </a:prstGeom>
          <a:noFill/>
          <a:ln>
            <a:noFill/>
          </a:ln>
        </p:spPr>
        <p:txBody>
          <a:bodyPr spcFirstLastPara="1" wrap="square" lIns="34275" tIns="34275" rIns="34275" bIns="34275" anchor="t" anchorCtr="0">
            <a:noAutofit/>
          </a:bodyPr>
          <a:lstStyle/>
          <a:p>
            <a:pPr marL="177800" lvl="0" indent="-209550" algn="l" rtl="0">
              <a:spcBef>
                <a:spcPts val="0"/>
              </a:spcBef>
              <a:spcAft>
                <a:spcPts val="0"/>
              </a:spcAft>
              <a:buSzPts val="1900"/>
              <a:buFont typeface="Montserrat"/>
              <a:buChar char="●"/>
            </a:pPr>
            <a:r>
              <a:rPr lang="en" sz="1900">
                <a:latin typeface="Montserrat"/>
                <a:ea typeface="Montserrat"/>
                <a:cs typeface="Montserrat"/>
                <a:sym typeface="Montserrat"/>
              </a:rPr>
              <a:t>When the Base is 2, It is Binary Encoding, and</a:t>
            </a:r>
            <a:endParaRPr sz="1900">
              <a:latin typeface="Montserrat"/>
              <a:ea typeface="Montserrat"/>
              <a:cs typeface="Montserrat"/>
              <a:sym typeface="Montserrat"/>
            </a:endParaRPr>
          </a:p>
        </p:txBody>
      </p:sp>
      <p:sp>
        <p:nvSpPr>
          <p:cNvPr id="130" name="Google Shape;130;p25"/>
          <p:cNvSpPr txBox="1"/>
          <p:nvPr/>
        </p:nvSpPr>
        <p:spPr>
          <a:xfrm>
            <a:off x="359428" y="2638706"/>
            <a:ext cx="5946300" cy="1426500"/>
          </a:xfrm>
          <a:prstGeom prst="rect">
            <a:avLst/>
          </a:prstGeom>
          <a:noFill/>
          <a:ln>
            <a:noFill/>
          </a:ln>
        </p:spPr>
        <p:txBody>
          <a:bodyPr spcFirstLastPara="1" wrap="square" lIns="34275" tIns="34275" rIns="34275" bIns="34275" anchor="t" anchorCtr="0">
            <a:noAutofit/>
          </a:bodyPr>
          <a:lstStyle/>
          <a:p>
            <a:pPr marL="177800" lvl="0" indent="-209550" algn="l" rtl="0">
              <a:lnSpc>
                <a:spcPct val="150000"/>
              </a:lnSpc>
              <a:spcBef>
                <a:spcPts val="0"/>
              </a:spcBef>
              <a:spcAft>
                <a:spcPts val="0"/>
              </a:spcAft>
              <a:buSzPts val="1900"/>
              <a:buFont typeface="Montserrat"/>
              <a:buChar char="●"/>
            </a:pPr>
            <a:r>
              <a:rPr lang="en" sz="1900">
                <a:latin typeface="Montserrat"/>
                <a:ea typeface="Montserrat"/>
                <a:cs typeface="Montserrat"/>
                <a:sym typeface="Montserrat"/>
              </a:rPr>
              <a:t>If we want a Higher Base, we can use BaseN Encoding, which can be used for Columns where we have huge number of distinct Values.</a:t>
            </a:r>
            <a:endParaRPr sz="1900">
              <a:latin typeface="Montserrat"/>
              <a:ea typeface="Montserrat"/>
              <a:cs typeface="Montserrat"/>
              <a:sym typeface="Montserrat"/>
            </a:endParaRPr>
          </a:p>
        </p:txBody>
      </p:sp>
      <p:cxnSp>
        <p:nvCxnSpPr>
          <p:cNvPr id="131" name="Google Shape;131;p25"/>
          <p:cNvCxnSpPr/>
          <p:nvPr/>
        </p:nvCxnSpPr>
        <p:spPr>
          <a:xfrm>
            <a:off x="359428" y="415191"/>
            <a:ext cx="0" cy="452400"/>
          </a:xfrm>
          <a:prstGeom prst="straightConnector1">
            <a:avLst/>
          </a:prstGeom>
          <a:noFill/>
          <a:ln w="228600" cap="flat" cmpd="sng">
            <a:solidFill>
              <a:srgbClr val="CFE2F3"/>
            </a:solidFill>
            <a:prstDash val="solid"/>
            <a:round/>
            <a:headEnd type="none" w="med" len="med"/>
            <a:tailEnd type="none" w="med" len="med"/>
          </a:ln>
        </p:spPr>
      </p:cxnSp>
    </p:spTree>
    <p:extLst>
      <p:ext uri="{BB962C8B-B14F-4D97-AF65-F5344CB8AC3E}">
        <p14:creationId xmlns:p14="http://schemas.microsoft.com/office/powerpoint/2010/main" val="197488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400"/>
                                        <p:tgtEl>
                                          <p:spTgt spid="1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
                                        </p:tgtEl>
                                        <p:attrNameLst>
                                          <p:attrName>style.visibility</p:attrName>
                                        </p:attrNameLst>
                                      </p:cBhvr>
                                      <p:to>
                                        <p:strVal val="visible"/>
                                      </p:to>
                                    </p:set>
                                    <p:animEffect transition="in" filter="fade">
                                      <p:cBhvr>
                                        <p:cTn id="12" dur="500"/>
                                        <p:tgtEl>
                                          <p:spTgt spid="1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fade">
                                      <p:cBhvr>
                                        <p:cTn id="17" dur="500"/>
                                        <p:tgtEl>
                                          <p:spTgt spid="1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0"/>
                                        </p:tgtEl>
                                        <p:attrNameLst>
                                          <p:attrName>style.visibility</p:attrName>
                                        </p:attrNameLst>
                                      </p:cBhvr>
                                      <p:to>
                                        <p:strVal val="visible"/>
                                      </p:to>
                                    </p:set>
                                    <p:animEffect transition="in" filter="fade">
                                      <p:cBhvr>
                                        <p:cTn id="22"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p:nvPr/>
        </p:nvSpPr>
        <p:spPr>
          <a:xfrm>
            <a:off x="510028" y="415191"/>
            <a:ext cx="4164300" cy="6321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3000" b="1">
                <a:latin typeface="Montserrat"/>
                <a:ea typeface="Montserrat"/>
                <a:cs typeface="Montserrat"/>
                <a:sym typeface="Montserrat"/>
              </a:rPr>
              <a:t>Target Encoding</a:t>
            </a:r>
            <a:endParaRPr sz="3000" b="1">
              <a:latin typeface="Montserrat"/>
              <a:ea typeface="Montserrat"/>
              <a:cs typeface="Montserrat"/>
              <a:sym typeface="Montserrat"/>
            </a:endParaRPr>
          </a:p>
        </p:txBody>
      </p:sp>
      <p:sp>
        <p:nvSpPr>
          <p:cNvPr id="137" name="Google Shape;137;p26"/>
          <p:cNvSpPr txBox="1"/>
          <p:nvPr/>
        </p:nvSpPr>
        <p:spPr>
          <a:xfrm>
            <a:off x="359428" y="1198294"/>
            <a:ext cx="8142900" cy="743700"/>
          </a:xfrm>
          <a:prstGeom prst="rect">
            <a:avLst/>
          </a:prstGeom>
          <a:noFill/>
          <a:ln>
            <a:noFill/>
          </a:ln>
        </p:spPr>
        <p:txBody>
          <a:bodyPr spcFirstLastPara="1" wrap="square" lIns="34275" tIns="34275" rIns="34275" bIns="34275" anchor="t" anchorCtr="0">
            <a:noAutofit/>
          </a:bodyPr>
          <a:lstStyle/>
          <a:p>
            <a:pPr marL="177800" lvl="0" indent="-209550" algn="l" rtl="0">
              <a:lnSpc>
                <a:spcPct val="150000"/>
              </a:lnSpc>
              <a:spcBef>
                <a:spcPts val="0"/>
              </a:spcBef>
              <a:spcAft>
                <a:spcPts val="0"/>
              </a:spcAft>
              <a:buSzPts val="1900"/>
              <a:buFont typeface="Montserrat"/>
              <a:buChar char="●"/>
            </a:pPr>
            <a:r>
              <a:rPr lang="en" sz="1900">
                <a:latin typeface="Montserrat"/>
                <a:ea typeface="Montserrat"/>
                <a:cs typeface="Montserrat"/>
                <a:sym typeface="Montserrat"/>
              </a:rPr>
              <a:t>Process of replacing a categorical value with any of the aggregation of the target variable.</a:t>
            </a:r>
            <a:endParaRPr sz="1900">
              <a:latin typeface="Montserrat"/>
              <a:ea typeface="Montserrat"/>
              <a:cs typeface="Montserrat"/>
              <a:sym typeface="Montserrat"/>
            </a:endParaRPr>
          </a:p>
        </p:txBody>
      </p:sp>
      <p:pic>
        <p:nvPicPr>
          <p:cNvPr id="138" name="Google Shape;138;p26"/>
          <p:cNvPicPr preferRelativeResize="0"/>
          <p:nvPr/>
        </p:nvPicPr>
        <p:blipFill>
          <a:blip r:embed="rId3">
            <a:alphaModFix/>
          </a:blip>
          <a:stretch>
            <a:fillRect/>
          </a:stretch>
        </p:blipFill>
        <p:spPr>
          <a:xfrm>
            <a:off x="433791" y="1999988"/>
            <a:ext cx="5019525" cy="1899178"/>
          </a:xfrm>
          <a:prstGeom prst="rect">
            <a:avLst/>
          </a:prstGeom>
          <a:noFill/>
          <a:ln>
            <a:noFill/>
          </a:ln>
        </p:spPr>
      </p:pic>
      <p:cxnSp>
        <p:nvCxnSpPr>
          <p:cNvPr id="139" name="Google Shape;139;p26"/>
          <p:cNvCxnSpPr/>
          <p:nvPr/>
        </p:nvCxnSpPr>
        <p:spPr>
          <a:xfrm>
            <a:off x="359428" y="415191"/>
            <a:ext cx="0" cy="452400"/>
          </a:xfrm>
          <a:prstGeom prst="straightConnector1">
            <a:avLst/>
          </a:prstGeom>
          <a:noFill/>
          <a:ln w="228600" cap="flat" cmpd="sng">
            <a:solidFill>
              <a:srgbClr val="CFE2F3"/>
            </a:solidFill>
            <a:prstDash val="solid"/>
            <a:round/>
            <a:headEnd type="none" w="med" len="med"/>
            <a:tailEnd type="none" w="med" len="med"/>
          </a:ln>
        </p:spPr>
      </p:cxnSp>
    </p:spTree>
    <p:extLst>
      <p:ext uri="{BB962C8B-B14F-4D97-AF65-F5344CB8AC3E}">
        <p14:creationId xmlns:p14="http://schemas.microsoft.com/office/powerpoint/2010/main" val="135748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500"/>
                                        <p:tgtEl>
                                          <p:spTgt spid="137"/>
                                        </p:tgtEl>
                                      </p:cBhvr>
                                    </p:animEffect>
                                  </p:childTnLst>
                                </p:cTn>
                              </p:par>
                              <p:par>
                                <p:cTn id="8" presetID="10" presetClass="entr" presetSubtype="0" fill="hold" nodeType="withEffect">
                                  <p:stCondLst>
                                    <p:cond delay="0"/>
                                  </p:stCondLst>
                                  <p:childTnLst>
                                    <p:set>
                                      <p:cBhvr>
                                        <p:cTn id="9" dur="1" fill="hold">
                                          <p:stCondLst>
                                            <p:cond delay="0"/>
                                          </p:stCondLst>
                                        </p:cTn>
                                        <p:tgtEl>
                                          <p:spTgt spid="138"/>
                                        </p:tgtEl>
                                        <p:attrNameLst>
                                          <p:attrName>style.visibility</p:attrName>
                                        </p:attrNameLst>
                                      </p:cBhvr>
                                      <p:to>
                                        <p:strVal val="visible"/>
                                      </p:to>
                                    </p:set>
                                    <p:animEffect transition="in" filter="fade">
                                      <p:cBhvr>
                                        <p:cTn id="10" dur="4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وان 2">
            <a:extLst>
              <a:ext uri="{FF2B5EF4-FFF2-40B4-BE49-F238E27FC236}">
                <a16:creationId xmlns:a16="http://schemas.microsoft.com/office/drawing/2014/main" id="{F9580EAC-B408-4BB1-A514-048C850EA6CE}"/>
              </a:ext>
            </a:extLst>
          </p:cNvPr>
          <p:cNvSpPr>
            <a:spLocks noGrp="1"/>
          </p:cNvSpPr>
          <p:nvPr>
            <p:ph type="title"/>
          </p:nvPr>
        </p:nvSpPr>
        <p:spPr>
          <a:xfrm>
            <a:off x="2418674" y="1509616"/>
            <a:ext cx="4306645" cy="971590"/>
          </a:xfrm>
        </p:spPr>
        <p:txBody>
          <a:bodyPr/>
          <a:lstStyle/>
          <a:p>
            <a:r>
              <a:rPr lang="en" sz="8000" dirty="0">
                <a:solidFill>
                  <a:srgbClr val="637B7F"/>
                </a:solidFill>
              </a:rPr>
              <a:t>THANKS</a:t>
            </a:r>
            <a:endParaRPr lang="en-US" sz="8000" dirty="0"/>
          </a:p>
        </p:txBody>
      </p:sp>
      <p:sp>
        <p:nvSpPr>
          <p:cNvPr id="29" name="Google Shape;628;p59">
            <a:extLst>
              <a:ext uri="{FF2B5EF4-FFF2-40B4-BE49-F238E27FC236}">
                <a16:creationId xmlns:a16="http://schemas.microsoft.com/office/drawing/2014/main" id="{291CF2DF-508A-41C1-9B0C-FFD7D4C0B41C}"/>
              </a:ext>
            </a:extLst>
          </p:cNvPr>
          <p:cNvSpPr txBox="1">
            <a:spLocks noGrp="1"/>
          </p:cNvSpPr>
          <p:nvPr>
            <p:ph type="subTitle" idx="1"/>
          </p:nvPr>
        </p:nvSpPr>
        <p:spPr>
          <a:xfrm>
            <a:off x="1593178" y="2481206"/>
            <a:ext cx="5957639" cy="1177893"/>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US" sz="7200" dirty="0"/>
              <a:t>Any questions?</a:t>
            </a:r>
            <a:endParaRPr sz="7200" dirty="0"/>
          </a:p>
        </p:txBody>
      </p:sp>
    </p:spTree>
    <p:extLst>
      <p:ext uri="{BB962C8B-B14F-4D97-AF65-F5344CB8AC3E}">
        <p14:creationId xmlns:p14="http://schemas.microsoft.com/office/powerpoint/2010/main" val="3859460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analysis process </a:t>
            </a:r>
          </a:p>
        </p:txBody>
      </p:sp>
    </p:spTree>
    <p:extLst>
      <p:ext uri="{BB962C8B-B14F-4D97-AF65-F5344CB8AC3E}">
        <p14:creationId xmlns:p14="http://schemas.microsoft.com/office/powerpoint/2010/main" val="2257113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40553312"/>
              </p:ext>
            </p:extLst>
          </p:nvPr>
        </p:nvGraphicFramePr>
        <p:xfrm>
          <a:off x="383968" y="1045029"/>
          <a:ext cx="8237518" cy="3040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1722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24098" y="1204047"/>
            <a:ext cx="6299859" cy="2031325"/>
          </a:xfrm>
          <a:prstGeom prst="rect">
            <a:avLst/>
          </a:prstGeom>
        </p:spPr>
        <p:txBody>
          <a:bodyPr wrap="square">
            <a:spAutoFit/>
          </a:bodyPr>
          <a:lstStyle/>
          <a:p>
            <a:pPr algn="ctr"/>
            <a:r>
              <a:rPr lang="en-US" sz="1800" dirty="0">
                <a:solidFill>
                  <a:srgbClr val="00B0F0"/>
                </a:solidFill>
                <a:latin typeface="Open Sans"/>
              </a:rPr>
              <a:t>Python</a:t>
            </a:r>
            <a:r>
              <a:rPr lang="en-US" sz="1800" dirty="0">
                <a:solidFill>
                  <a:srgbClr val="1A202C"/>
                </a:solidFill>
                <a:latin typeface="Open Sans"/>
              </a:rPr>
              <a:t> is considered the standard language for data science is its powerful packages. </a:t>
            </a:r>
            <a:endParaRPr lang="en-US" sz="1800" dirty="0" smtClean="0">
              <a:solidFill>
                <a:srgbClr val="1A202C"/>
              </a:solidFill>
              <a:latin typeface="Open Sans"/>
            </a:endParaRPr>
          </a:p>
          <a:p>
            <a:pPr algn="ctr"/>
            <a:endParaRPr lang="en-US" sz="1800" dirty="0" smtClean="0">
              <a:solidFill>
                <a:srgbClr val="1A202C"/>
              </a:solidFill>
              <a:latin typeface="Open Sans"/>
            </a:endParaRPr>
          </a:p>
          <a:p>
            <a:pPr algn="ctr"/>
            <a:r>
              <a:rPr lang="en-US" sz="1800" dirty="0" err="1" smtClean="0">
                <a:solidFill>
                  <a:srgbClr val="00B0F0"/>
                </a:solidFill>
                <a:latin typeface="Open Sans"/>
                <a:hlinkClick r:id="rId2"/>
              </a:rPr>
              <a:t>NumPy</a:t>
            </a:r>
            <a:r>
              <a:rPr lang="en-US" sz="1800" dirty="0">
                <a:solidFill>
                  <a:srgbClr val="00B0F0"/>
                </a:solidFill>
                <a:latin typeface="Open Sans"/>
              </a:rPr>
              <a:t>, </a:t>
            </a:r>
            <a:r>
              <a:rPr lang="en-US" sz="1800" dirty="0">
                <a:solidFill>
                  <a:srgbClr val="00B0F0"/>
                </a:solidFill>
                <a:latin typeface="Open Sans"/>
                <a:hlinkClick r:id="rId3"/>
              </a:rPr>
              <a:t>Pandas</a:t>
            </a:r>
            <a:r>
              <a:rPr lang="en-US" sz="1800" dirty="0">
                <a:solidFill>
                  <a:srgbClr val="00B0F0"/>
                </a:solidFill>
                <a:latin typeface="Open Sans"/>
              </a:rPr>
              <a:t>, and </a:t>
            </a:r>
            <a:r>
              <a:rPr lang="en-US" sz="1800" dirty="0" err="1">
                <a:solidFill>
                  <a:srgbClr val="00B0F0"/>
                </a:solidFill>
                <a:latin typeface="Open Sans"/>
                <a:hlinkClick r:id="rId4"/>
              </a:rPr>
              <a:t>Matplotlib</a:t>
            </a:r>
            <a:r>
              <a:rPr lang="en-US" sz="1800" dirty="0">
                <a:solidFill>
                  <a:srgbClr val="00B0F0"/>
                </a:solidFill>
                <a:latin typeface="Open Sans"/>
              </a:rPr>
              <a:t> </a:t>
            </a:r>
            <a:endParaRPr lang="en-US" sz="1800" dirty="0" smtClean="0">
              <a:solidFill>
                <a:srgbClr val="00B0F0"/>
              </a:solidFill>
              <a:latin typeface="Open Sans"/>
            </a:endParaRPr>
          </a:p>
          <a:p>
            <a:r>
              <a:rPr lang="en-US" sz="1800" dirty="0">
                <a:solidFill>
                  <a:srgbClr val="00B0F0"/>
                </a:solidFill>
                <a:latin typeface="Open Sans"/>
              </a:rPr>
              <a:t>	</a:t>
            </a:r>
            <a:r>
              <a:rPr lang="en-US" sz="1800" dirty="0" smtClean="0">
                <a:solidFill>
                  <a:srgbClr val="00B0F0"/>
                </a:solidFill>
                <a:latin typeface="Open Sans"/>
              </a:rPr>
              <a:t>	</a:t>
            </a:r>
          </a:p>
          <a:p>
            <a:pPr algn="ctr"/>
            <a:r>
              <a:rPr lang="en-US" sz="1800" dirty="0" smtClean="0">
                <a:solidFill>
                  <a:srgbClr val="1A202C"/>
                </a:solidFill>
                <a:latin typeface="Open Sans"/>
              </a:rPr>
              <a:t>are </a:t>
            </a:r>
            <a:r>
              <a:rPr lang="en-US" sz="1800" dirty="0">
                <a:solidFill>
                  <a:srgbClr val="1A202C"/>
                </a:solidFill>
                <a:latin typeface="Open Sans"/>
              </a:rPr>
              <a:t>three core packages for data analysis that we'll be learning to use in this course.</a:t>
            </a:r>
            <a:endParaRPr lang="en-US" sz="1800" dirty="0"/>
          </a:p>
        </p:txBody>
      </p:sp>
    </p:spTree>
    <p:extLst>
      <p:ext uri="{BB962C8B-B14F-4D97-AF65-F5344CB8AC3E}">
        <p14:creationId xmlns:p14="http://schemas.microsoft.com/office/powerpoint/2010/main" val="2438565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solidFill>
                  <a:srgbClr val="1A202C"/>
                </a:solidFill>
                <a:latin typeface="Open Sans"/>
              </a:rPr>
              <a:t>Step 1: Ask questions</a:t>
            </a:r>
            <a:br>
              <a:rPr lang="en-US" b="1" dirty="0">
                <a:solidFill>
                  <a:srgbClr val="1A202C"/>
                </a:solidFill>
                <a:latin typeface="Open Sans"/>
              </a:rPr>
            </a:br>
            <a:endParaRPr lang="en-US" dirty="0"/>
          </a:p>
        </p:txBody>
      </p:sp>
    </p:spTree>
    <p:extLst>
      <p:ext uri="{BB962C8B-B14F-4D97-AF65-F5344CB8AC3E}">
        <p14:creationId xmlns:p14="http://schemas.microsoft.com/office/powerpoint/2010/main" val="2245004350"/>
      </p:ext>
    </p:extLst>
  </p:cSld>
  <p:clrMapOvr>
    <a:masterClrMapping/>
  </p:clrMapOvr>
</p:sld>
</file>

<file path=ppt/theme/theme1.xml><?xml version="1.0" encoding="utf-8"?>
<a:theme xmlns:a="http://schemas.openxmlformats.org/drawingml/2006/main" name="Simple Meeting by Slidesgo">
  <a:themeElements>
    <a:clrScheme name="Simple Light">
      <a:dk1>
        <a:srgbClr val="000000"/>
      </a:dk1>
      <a:lt1>
        <a:srgbClr val="FFFFFF"/>
      </a:lt1>
      <a:dk2>
        <a:srgbClr val="637B7F"/>
      </a:dk2>
      <a:lt2>
        <a:srgbClr val="EBB55A"/>
      </a:lt2>
      <a:accent1>
        <a:srgbClr val="D84E2E"/>
      </a:accent1>
      <a:accent2>
        <a:srgbClr val="637B7F"/>
      </a:accent2>
      <a:accent3>
        <a:srgbClr val="EBB55A"/>
      </a:accent3>
      <a:accent4>
        <a:srgbClr val="D84E2E"/>
      </a:accent4>
      <a:accent5>
        <a:srgbClr val="637B7F"/>
      </a:accent5>
      <a:accent6>
        <a:srgbClr val="EBB55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C50A7D637C4B342B0984767C5020B3C" ma:contentTypeVersion="3" ma:contentTypeDescription="Create a new document." ma:contentTypeScope="" ma:versionID="e1e8a725dd30967cfd60a62e0f35d56e">
  <xsd:schema xmlns:xsd="http://www.w3.org/2001/XMLSchema" xmlns:xs="http://www.w3.org/2001/XMLSchema" xmlns:p="http://schemas.microsoft.com/office/2006/metadata/properties" xmlns:ns2="8581351d-c488-4dc3-a7d8-26b713297088" targetNamespace="http://schemas.microsoft.com/office/2006/metadata/properties" ma:root="true" ma:fieldsID="f680ffdb85ab368c0d46dc73d89795b9" ns2:_="">
    <xsd:import namespace="8581351d-c488-4dc3-a7d8-26b713297088"/>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81351d-c488-4dc3-a7d8-26b7132970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B2EA6D4-83D4-41E5-A255-29AAFFF99C77}">
  <ds:schemaRefs>
    <ds:schemaRef ds:uri="http://schemas.microsoft.com/sharepoint/v3/contenttype/forms"/>
  </ds:schemaRefs>
</ds:datastoreItem>
</file>

<file path=customXml/itemProps2.xml><?xml version="1.0" encoding="utf-8"?>
<ds:datastoreItem xmlns:ds="http://schemas.openxmlformats.org/officeDocument/2006/customXml" ds:itemID="{ACC292FE-F100-4BF3-A541-CAF34164E6F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84B98DF-CC2E-4BEC-BCCC-CC289C7F6F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81351d-c488-4dc3-a7d8-26b713297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1312</TotalTime>
  <Words>1547</Words>
  <Application>Microsoft Office PowerPoint</Application>
  <PresentationFormat>On-screen Show (16:9)</PresentationFormat>
  <Paragraphs>200</Paragraphs>
  <Slides>53</Slides>
  <Notes>38</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Reem Kufi</vt:lpstr>
      <vt:lpstr>Lato</vt:lpstr>
      <vt:lpstr>Arial</vt:lpstr>
      <vt:lpstr>Montserrat ExtraBold</vt:lpstr>
      <vt:lpstr>Montserrat</vt:lpstr>
      <vt:lpstr>Poppins</vt:lpstr>
      <vt:lpstr>Open Sans</vt:lpstr>
      <vt:lpstr>Calibri</vt:lpstr>
      <vt:lpstr>Source Sans Pro</vt:lpstr>
      <vt:lpstr>Simple Meeting by Slidesgo</vt:lpstr>
      <vt:lpstr>Machine Learning Introduction</vt:lpstr>
      <vt:lpstr>PowerPoint Presentation</vt:lpstr>
      <vt:lpstr>PowerPoint Presentation</vt:lpstr>
      <vt:lpstr>PowerPoint Presentation</vt:lpstr>
      <vt:lpstr>PowerPoint Presentation</vt:lpstr>
      <vt:lpstr>data analysis process </vt:lpstr>
      <vt:lpstr>PowerPoint Presentation</vt:lpstr>
      <vt:lpstr>PowerPoint Presentation</vt:lpstr>
      <vt:lpstr>Step 1: Ask questions </vt:lpstr>
      <vt:lpstr>Step 2: Wrangle data </vt:lpstr>
      <vt:lpstr>PowerPoint Presentation</vt:lpstr>
      <vt:lpstr>Step 3: Perform EDA (Exploratory Data Analysis) </vt:lpstr>
      <vt:lpstr>Step 4:  Draw conclusions  </vt:lpstr>
      <vt:lpstr>Step 5:  Communicate your results </vt:lpstr>
      <vt:lpstr>PowerPoint Presentation</vt:lpstr>
      <vt:lpstr>Important Concepts </vt:lpstr>
      <vt:lpstr>Missing Value</vt:lpstr>
      <vt:lpstr>Example</vt:lpstr>
      <vt:lpstr>Problems with Missing Data</vt:lpstr>
      <vt:lpstr>PowerPoint Presentation</vt:lpstr>
      <vt:lpstr>Types of Missing Values</vt:lpstr>
      <vt:lpstr>Types of Missing Values</vt:lpstr>
      <vt:lpstr>Types of Missing Values</vt:lpstr>
      <vt:lpstr>PowerPoint Presentation</vt:lpstr>
      <vt:lpstr>Mode</vt:lpstr>
      <vt:lpstr>Median</vt:lpstr>
      <vt:lpstr>Mean</vt:lpstr>
      <vt:lpstr>PowerPoint Presentation</vt:lpstr>
      <vt:lpstr>Outliers</vt:lpstr>
      <vt:lpstr>BAD for Building Predictive Models?</vt:lpstr>
      <vt:lpstr>Reasons for having Outliers</vt:lpstr>
      <vt:lpstr>Outliers Sources</vt:lpstr>
      <vt:lpstr>PowerPoint Presentation</vt:lpstr>
      <vt:lpstr>Types of Outliers</vt:lpstr>
      <vt:lpstr>PowerPoint Presentation</vt:lpstr>
      <vt:lpstr>Winsorization</vt:lpstr>
      <vt:lpstr>Winsorization in a Real world</vt:lpstr>
      <vt:lpstr>PowerPoint Presentation</vt:lpstr>
      <vt:lpstr>Handling Outliers</vt:lpstr>
      <vt:lpstr>Deleting Outliers</vt:lpstr>
      <vt:lpstr>Capping Outliers</vt:lpstr>
      <vt:lpstr>Ninja Tip</vt:lpstr>
      <vt:lpstr>PowerPoint Presentation</vt:lpstr>
      <vt:lpstr>Data Manipulation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MEETING</dc:title>
  <dc:creator>Mohamed</dc:creator>
  <cp:lastModifiedBy>Alarabya</cp:lastModifiedBy>
  <cp:revision>94</cp:revision>
  <dcterms:modified xsi:type="dcterms:W3CDTF">2023-02-18T17:19:10Z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0x0101001C50A7D637C4B342B0984767C5020B3C</vt:lpwstr>
  </property>
</Properties>
</file>